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57" r:id="rId4"/>
    <p:sldId id="261" r:id="rId5"/>
    <p:sldId id="262" r:id="rId6"/>
    <p:sldId id="265" r:id="rId7"/>
    <p:sldId id="259" r:id="rId8"/>
    <p:sldId id="258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88" r:id="rId20"/>
    <p:sldId id="282" r:id="rId21"/>
    <p:sldId id="284" r:id="rId22"/>
    <p:sldId id="290" r:id="rId23"/>
    <p:sldId id="283" r:id="rId24"/>
    <p:sldId id="285" r:id="rId25"/>
    <p:sldId id="289" r:id="rId26"/>
    <p:sldId id="286" r:id="rId27"/>
    <p:sldId id="287" r:id="rId28"/>
    <p:sldId id="281" r:id="rId29"/>
    <p:sldId id="276" r:id="rId30"/>
    <p:sldId id="277" r:id="rId31"/>
    <p:sldId id="291" r:id="rId32"/>
    <p:sldId id="280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E7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3960-C41B-4F7F-B124-1C189077E54E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ACB4-8CF6-4547-92C0-7802079FD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ACB4-8CF6-4547-92C0-7802079FD7A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9C39FC4-8E7C-4DDC-B056-C7553648C7F7}" type="datetimeFigureOut">
              <a:rPr lang="zh-TW" altLang="en-US" smtClean="0"/>
              <a:pPr/>
              <a:t>2011/10/11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163545-45DB-4342-B4BF-9804353732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ywoo.com/img/popups/yi-yu_withbushe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40" y="1571612"/>
            <a:ext cx="5105400" cy="2510978"/>
          </a:xfrm>
        </p:spPr>
        <p:txBody>
          <a:bodyPr/>
          <a:lstStyle/>
          <a:p>
            <a:pPr algn="ctr"/>
            <a:r>
              <a:rPr lang="en-US" altLang="zh-TW" sz="6000" dirty="0" smtClean="0">
                <a:solidFill>
                  <a:srgbClr val="94E7F0"/>
                </a:solidFill>
                <a:latin typeface="Bernard MT Condensed" pitchFamily="18" charset="0"/>
              </a:rPr>
              <a:t>“CHINA MARY”:</a:t>
            </a:r>
            <a:r>
              <a:rPr lang="en-US" altLang="zh-TW" sz="6000" dirty="0" smtClean="0">
                <a:solidFill>
                  <a:srgbClr val="94E7F0"/>
                </a:solidFill>
              </a:rPr>
              <a:t/>
            </a:r>
            <a:br>
              <a:rPr lang="en-US" altLang="zh-TW" sz="6000" dirty="0" smtClean="0">
                <a:solidFill>
                  <a:srgbClr val="94E7F0"/>
                </a:solidFill>
              </a:rPr>
            </a:b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>
                <a:latin typeface="Bernard MT Condensed" pitchFamily="18" charset="0"/>
              </a:rPr>
              <a:t> </a:t>
            </a:r>
            <a:r>
              <a:rPr lang="en-US" altLang="zh-TW" sz="4000" dirty="0" smtClean="0">
                <a:latin typeface="Bernard MT Condensed" pitchFamily="18" charset="0"/>
              </a:rPr>
              <a:t>FEMALE CHINESE-Heritage PIONEERS AT THE TOP OF US PROFESSION</a:t>
            </a:r>
            <a:endParaRPr lang="zh-TW" altLang="en-US" sz="40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4857760"/>
            <a:ext cx="5114778" cy="2857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Bernard MT Condensed" pitchFamily="18" charset="0"/>
              </a:rPr>
              <a:t>YA-CHEN CHEN, PH.D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785926"/>
            <a:ext cx="3754902" cy="1928826"/>
          </a:xfrm>
        </p:spPr>
        <p:txBody>
          <a:bodyPr>
            <a:no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CHINESE FIRST LADY: SPEECH AT THE US CONGRESS in 1943</a:t>
            </a:r>
            <a:endParaRPr lang="zh-TW" altLang="en-US" sz="40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4429132"/>
            <a:ext cx="3612058" cy="1714512"/>
          </a:xfrm>
        </p:spPr>
        <p:txBody>
          <a:bodyPr>
            <a:noAutofit/>
          </a:bodyPr>
          <a:lstStyle/>
          <a:p>
            <a:pPr algn="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宋美齡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Soong, Mei-ling</a:t>
            </a:r>
          </a:p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1897-2003</a:t>
            </a:r>
            <a:endParaRPr lang="zh-TW" altLang="en-US" sz="4000" dirty="0">
              <a:latin typeface="Bernard MT Condensed" pitchFamily="18" charset="0"/>
            </a:endParaRPr>
          </a:p>
        </p:txBody>
      </p:sp>
      <p:pic>
        <p:nvPicPr>
          <p:cNvPr id="31748" name="Picture 4" descr="http://t2.gstatic.com/images?q=tbn:ANd9GcQo5QqAfrxwPF9FLNLouvA2D37c6S0FAelIAW52P3ROJ1BGEih2S3XY9Cc_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5143536" cy="2286017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commons/thumb/2/24/Madamn_Chiang_Kaishek_US_Congress_speech(1).ogg/mid-Madamn_Chiang_Kaishek_US_Congress_speech(1).og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xfrm rot="270650">
            <a:off x="332528" y="3245554"/>
            <a:ext cx="4543740" cy="318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643470" cy="1285884"/>
          </a:xfrm>
        </p:spPr>
        <p:txBody>
          <a:bodyPr>
            <a:noAutofit/>
          </a:bodyPr>
          <a:lstStyle/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CHINESE-HERITAGE WOMEN ON THE US SCREEN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2143116"/>
            <a:ext cx="3429000" cy="3060758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黃柳霜</a:t>
            </a:r>
            <a:r>
              <a:rPr lang="en-US" altLang="zh-TW" sz="5100" dirty="0" smtClean="0">
                <a:latin typeface="Bernard MT Condensed" pitchFamily="18" charset="0"/>
              </a:rPr>
              <a:t>Anna May Wong 1905-1961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關家蒨 </a:t>
            </a:r>
            <a:r>
              <a:rPr lang="en-US" altLang="zh-TW" sz="5100" dirty="0" smtClean="0">
                <a:latin typeface="Bernard MT Condensed" pitchFamily="18" charset="0"/>
              </a:rPr>
              <a:t>Nancy Kwan b. 1935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陳蒂娜 </a:t>
            </a:r>
            <a:r>
              <a:rPr lang="en-US" altLang="zh-TW" sz="5100" dirty="0" smtClean="0">
                <a:latin typeface="Bernard MT Condensed" pitchFamily="18" charset="0"/>
              </a:rPr>
              <a:t>Tina Chen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溫明娜 </a:t>
            </a:r>
            <a:r>
              <a:rPr lang="en-US" altLang="zh-TW" sz="5100" dirty="0" smtClean="0">
                <a:latin typeface="Bernard MT Condensed" pitchFamily="18" charset="0"/>
              </a:rPr>
              <a:t>Ming-NA </a:t>
            </a:r>
            <a:r>
              <a:rPr lang="en-US" altLang="zh-TW" sz="5100" dirty="0" err="1" smtClean="0">
                <a:latin typeface="Bernard MT Condensed" pitchFamily="18" charset="0"/>
              </a:rPr>
              <a:t>Wen</a:t>
            </a:r>
            <a:r>
              <a:rPr lang="en-US" altLang="zh-TW" sz="5100" dirty="0" smtClean="0">
                <a:latin typeface="Bernard MT Condensed" pitchFamily="18" charset="0"/>
              </a:rPr>
              <a:t> b. 1963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李萊拉 </a:t>
            </a:r>
            <a:r>
              <a:rPr lang="en-US" altLang="zh-TW" sz="5100" dirty="0" smtClean="0">
                <a:latin typeface="Bernard MT Condensed" pitchFamily="18" charset="0"/>
              </a:rPr>
              <a:t>Lela Lee b. 1974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李矇</a:t>
            </a:r>
            <a:r>
              <a:rPr lang="en-US" altLang="zh-TW" sz="5100" dirty="0" smtClean="0">
                <a:latin typeface="Bernard MT Condensed" pitchFamily="18" charset="0"/>
              </a:rPr>
              <a:t>(</a:t>
            </a:r>
            <a:r>
              <a:rPr lang="zh-TW" altLang="en-US" sz="5100" dirty="0" smtClean="0">
                <a:latin typeface="Bernard MT Condensed" pitchFamily="18" charset="0"/>
              </a:rPr>
              <a:t>駱家輝之妻</a:t>
            </a:r>
            <a:r>
              <a:rPr lang="en-US" altLang="zh-TW" sz="5100" dirty="0" smtClean="0">
                <a:latin typeface="Bernard MT Condensed" pitchFamily="18" charset="0"/>
              </a:rPr>
              <a:t>) </a:t>
            </a:r>
          </a:p>
          <a:p>
            <a:pPr algn="r"/>
            <a:r>
              <a:rPr lang="en-US" altLang="zh-TW" sz="5100" dirty="0" smtClean="0">
                <a:latin typeface="Bernard MT Condensed" pitchFamily="18" charset="0"/>
              </a:rPr>
              <a:t>Mona Lee (Gary Locke’s Wife)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宗毓華 </a:t>
            </a:r>
            <a:r>
              <a:rPr lang="en-US" altLang="zh-TW" sz="5100" dirty="0" smtClean="0">
                <a:latin typeface="Bernard MT Condensed" pitchFamily="18" charset="0"/>
              </a:rPr>
              <a:t>Connie Chung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潘貝思 </a:t>
            </a:r>
            <a:r>
              <a:rPr lang="en-US" altLang="zh-TW" sz="5100" dirty="0" smtClean="0">
                <a:latin typeface="Bernard MT Condensed" pitchFamily="18" charset="0"/>
              </a:rPr>
              <a:t>Bertha Bay-Sa Pan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白靈 </a:t>
            </a:r>
            <a:r>
              <a:rPr lang="en-US" altLang="zh-TW" sz="5100" dirty="0" err="1" smtClean="0">
                <a:latin typeface="Bernard MT Condensed" pitchFamily="18" charset="0"/>
              </a:rPr>
              <a:t>Bai</a:t>
            </a:r>
            <a:r>
              <a:rPr lang="en-US" altLang="zh-TW" sz="5100" dirty="0" smtClean="0">
                <a:latin typeface="Bernard MT Condensed" pitchFamily="18" charset="0"/>
              </a:rPr>
              <a:t> Ling b. 1966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劉玉玲 </a:t>
            </a:r>
            <a:r>
              <a:rPr lang="en-US" altLang="zh-TW" sz="5100" dirty="0" smtClean="0">
                <a:latin typeface="Bernard MT Condensed" pitchFamily="18" charset="0"/>
              </a:rPr>
              <a:t>Lucy Liu b. 1968</a:t>
            </a:r>
          </a:p>
          <a:p>
            <a:pPr algn="r"/>
            <a:r>
              <a:rPr lang="zh-TW" altLang="en-US" sz="5100" dirty="0" smtClean="0">
                <a:latin typeface="Bernard MT Condensed" pitchFamily="18" charset="0"/>
              </a:rPr>
              <a:t>崔明慧 </a:t>
            </a:r>
            <a:r>
              <a:rPr lang="en-US" altLang="zh-TW" sz="5100" dirty="0" smtClean="0">
                <a:latin typeface="Bernard MT Condensed" pitchFamily="18" charset="0"/>
              </a:rPr>
              <a:t>Christine Choy</a:t>
            </a:r>
          </a:p>
          <a:p>
            <a:pPr algn="r"/>
            <a:endParaRPr lang="zh-TW" altLang="en-US" dirty="0"/>
          </a:p>
        </p:txBody>
      </p:sp>
      <p:pic>
        <p:nvPicPr>
          <p:cNvPr id="35842" name="Picture 2" descr="http://invoices.webs.com/1844490_o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720" b="12720"/>
          <a:stretch>
            <a:fillRect/>
          </a:stretch>
        </p:blipFill>
        <p:spPr bwMode="auto">
          <a:xfrm>
            <a:off x="785786" y="1071546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TW" i="1" dirty="0" smtClean="0">
                <a:latin typeface="Bernard MT Condensed" pitchFamily="18" charset="0"/>
              </a:rPr>
              <a:t>FIRST FEMALE CHINESE-HERITAGE  WINNER IN US ELECTIONS</a:t>
            </a:r>
            <a:endParaRPr lang="zh-TW" altLang="en-US" i="1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MARCH FONG EU</a:t>
            </a:r>
            <a:endParaRPr lang="zh-TW" altLang="en-US" sz="4400" dirty="0">
              <a:latin typeface="Bernard MT Condensed" pitchFamily="18" charset="0"/>
            </a:endParaRPr>
          </a:p>
        </p:txBody>
      </p:sp>
      <p:pic>
        <p:nvPicPr>
          <p:cNvPr id="37890" name="Picture 2" descr="http://img.search.com/thumb/f/f0/Marchfongeu0001.jpg/180px-Marchfongeu0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428744"/>
          </a:xfrm>
        </p:spPr>
        <p:txBody>
          <a:bodyPr/>
          <a:lstStyle/>
          <a:p>
            <a:pPr algn="r"/>
            <a:r>
              <a:rPr lang="en-US" altLang="zh-TW" dirty="0" smtClean="0">
                <a:latin typeface="Bernard MT Condensed" pitchFamily="18" charset="0"/>
              </a:rPr>
              <a:t>FIRST FEMALE CHINESE-HERITAGE MEMBER OF THE US CABINET</a:t>
            </a:r>
            <a:endParaRPr lang="zh-TW" altLang="en-US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ELAINE </a:t>
            </a:r>
          </a:p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HSIAO-LAN </a:t>
            </a:r>
          </a:p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CHAO</a:t>
            </a:r>
            <a:endParaRPr lang="zh-TW" altLang="en-US" sz="4000" dirty="0">
              <a:latin typeface="Bernard MT Condensed" pitchFamily="18" charset="0"/>
            </a:endParaRPr>
          </a:p>
        </p:txBody>
      </p:sp>
      <p:pic>
        <p:nvPicPr>
          <p:cNvPr id="39938" name="Picture 2" descr="http://upload.wikimedia.org/wikipedia/commons/1/11/Elaine_Chao_DOL_painti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3754" b="1375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FIRST FEMALE CHINESE-HERITAGE CHIEF TO THE US FIRST LADY</a:t>
            </a:r>
            <a:endParaRPr lang="zh-TW" altLang="en-US" sz="32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4357694"/>
            <a:ext cx="3469182" cy="1571636"/>
          </a:xfrm>
        </p:spPr>
        <p:txBody>
          <a:bodyPr>
            <a:normAutofit fontScale="32500" lnSpcReduction="20000"/>
          </a:bodyPr>
          <a:lstStyle/>
          <a:p>
            <a:endParaRPr lang="en-US" altLang="zh-TW" dirty="0" smtClean="0"/>
          </a:p>
          <a:p>
            <a:pPr algn="r"/>
            <a:r>
              <a:rPr lang="en-US" altLang="zh-TW" sz="11000" b="1" dirty="0" smtClean="0">
                <a:latin typeface="Bernard MT Condensed" pitchFamily="18" charset="0"/>
              </a:rPr>
              <a:t>CHRISTINA </a:t>
            </a:r>
          </a:p>
          <a:p>
            <a:pPr algn="r"/>
            <a:r>
              <a:rPr lang="en-US" altLang="zh-TW" sz="11000" b="1" dirty="0" smtClean="0">
                <a:latin typeface="Bernard MT Condensed" pitchFamily="18" charset="0"/>
              </a:rPr>
              <a:t>(TINA) </a:t>
            </a:r>
          </a:p>
          <a:p>
            <a:pPr algn="r"/>
            <a:r>
              <a:rPr lang="en-US" altLang="zh-TW" sz="11000" b="1" dirty="0" smtClean="0">
                <a:latin typeface="Bernard MT Condensed" pitchFamily="18" charset="0"/>
              </a:rPr>
              <a:t>TCHEN</a:t>
            </a:r>
            <a:endParaRPr lang="zh-TW" altLang="en-US" sz="11000" b="1" dirty="0">
              <a:latin typeface="Bernard MT Condensed" pitchFamily="18" charset="0"/>
            </a:endParaRPr>
          </a:p>
        </p:txBody>
      </p:sp>
      <p:pic>
        <p:nvPicPr>
          <p:cNvPr id="41988" name="Picture 4" descr="http://2.bp.blogspot.com/_wIsAtxwuZYo/TSSrC_IdeDI/AAAAAAAAAtA/vLwfL01C7RA/s500/tchen-ti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221" r="132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FIRST FEMALE CHINESE-HERITAGE MAYOR IN US HISTORY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4214818"/>
            <a:ext cx="3429000" cy="2286016"/>
          </a:xfrm>
        </p:spPr>
        <p:txBody>
          <a:bodyPr>
            <a:normAutofit/>
          </a:bodyPr>
          <a:lstStyle/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LILY </a:t>
            </a:r>
          </a:p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WAN-RO </a:t>
            </a:r>
          </a:p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LEE CHEN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44036" name="AutoShape 4" descr="data:image/jpg;base64,/9j/4AAQSkZJRgABAQAAAQABAAD/2wCEAAkGBhMSEBUUEhQWFRUVGRoaGRQYGBsfHBsYHx0hGxsYGBscHScfHBsjHBgcIjEhIycpLCwvIR8xNTAqNSYtLCkBCQoKBQUFDQUFDSkYEhgpKSkpKSkpKSkpKSkpKSkpKSkpKSkpKSkpKSkpKSkpKSkpKSkpKSkpKSkpKSkpKSkpKf/AABEIAHAAcAMBIgACEQEDEQH/xAAcAAACAQUBAAAAAAAAAAAAAAAFBwYAAgMECAH/xAA9EAACAQIDBQUGBAQGAwEAAAABAhEAAwQhMQUSQVFhBgcTcYEiQpGhsfAjMlJyFGKC0TNTkrLB4UNjogj/xAAUAQEAAAAAAAAAAAAAAAAAAAAA/8QAFBEBAAAAAAAAAAAAAAAAAAAAAP/aAAwDAQACEQMRAD8Ad5NeTVGqoKqpqy9eCgsxgDU0Ex202YGD4aCZOjQOJPuiPXyoCuK2nbt5M2f6RmfgNPWh77fYn2LfqzR/8qGPxildtjvSW25t4a0Ln87EgEzE7qiT+5jJobY7ycbB31t+zmYQCNYGZOcfWgbx2xe52x/QT9XFerta7zQ/0H6h6TT97F0zHif0og01EkcdZIJEUc2d3or4aG6UYsBnIDTyYZhTQM+3tw+8k9Vb/ho+tb2H2kjmA0H9JyPpOvpNQTZfbrCXo/GVGOiuSJ6ieFSDckZwQc84z6/90EkmvZoDYxboeLr+knMD+UnXyJ8iNKL4fEq4lTIP14g8jNBnmqBq2a9FBRqy9dCqWJgDiavNCtoXSzbvurn5t/ZfmT0oNPE3zcbebID8q8up5t9NOdQDvR7Vph7Bww3vEvJJj3UmNeBaCByAbmKnOPxItW3uNO6iljHIZ5cJrnbtL2gbHYk3rhCjfCquoVAcgDxyzJoMy4vwVD7gO+vHUjhnrPXyrSxD3TF11KpvQSAN4Tp7JI9JqzHlr2J9jdkkBQpy9n8sjmAKHYy1DnU5nM8efzmgI4faJW6C+9eBkjNlyORMKJ35yzkVv4XE2FtFbtj2phrokON7SJz004ET51G1YjQkeRP3rW5jNpG4M+s9TwMcIz+JoCWBxtxQFtsHWc95ATHAhWnPjx86aHdl2wRrX8LfZVuWzFsMYLIfdz94E5DiCBwzT+zBkzFd6OMSJ0zkgacaxfxPtmDEzlGWkDIdJoOp8q8W4yNvJmcpXgw5dDGh9NBFQvuv7XnGYc27jFr1gAM599Cd1WmZLAiCTrkeNTU5/wBvvyoDWGxAdQy6H7joayiguDv+G/8AK5g9GOSt0mN0/wBPWjQNBixN3dUnloOZ4D4xQsJGWvM8zxPqZre2g35R1n4D+8VrDnQQ/vL22mG2fdkgPeHh211kzLGOIVQSfMc658w18o4YQCrSufHpzFM3vt2jOMw9oSps2zc3uZdvd5x4YHqeVLC7eJkkyWMnKPnQXWcSyb53VJYRLLMHWV5NqJjKpb2X7tb+NtC6W3Fb8s5kiYnoNY8qi2ytnm/fS2gPtMOuU510xsbBCzYS2NFUDTkKCMbD7qMHZX8RPGf9T5ieijL40J7Td0loy+G9hhmEMbvkOVM3erC8Hn9/80HMu3Nn3bN0pdUqR0gelDRr9/D505+9XZAfDG4MyhB9DI+ExSfKxzjWgL93+2/4XaNi4fyM3hv+x/ZJPkYPpXR/SOMVygy6j08+n0rp7s1jReweHubxbftWySdSdwBiesg0BJ1BEHQ/eXWi2zcQXtgt+YZN+4ZH46+tCiwrc2Q0O6891x81P+0fGgzYs/iAfysfmorARn9/fOs+MyuL1VvkV/vWAUCd7/bI8XBvEFkuqT0DqQfTfNKVzyrofva7NritnvcE+Lhg11COIj8RT0Kje81rnV2+/v60E77oMMHxzkiSlveUdd4DL403cf2h8NtxTh2ucbZu7rCdBBBz+HlSY7p9oC3tGG0uW3Xz0I/2mmmvdzgQ/ieGWJff9pi3tHmT7RGQMEkTnQSXD40um8V3TGazMevGolt3tLcw0uy3MQWI3bSCEQNIUuRzgmWnQ5RUotWlRd0CAFgDPSIA1qzAXlIz1GR/7mgjFlWxuEuu+GOH31ZSrH83CQABI5MQJ60jrgYEqSQQSDHwPzrpval0C2eUGubtv7OuWmFxkIS8Xa2x0YK0Ej4/SgHM335V052PwvhbPwts+7Zt/EjeP+4ilL3V93y4ucTiQTZRoS3wuONSx/y10MakkaA08IoPSRWbZ3+MP2N8mTX4n51rNIrZ2Z/jeSH5lY+hoNzaAjcbk0HyYR9YrVJojirG+jLpIInlyI6gwaF27pYScjmCOTAwfSR8IoLyef3950mu9Dur3Q2LwKAKBNzDov5edy2B7vFlGmoykBwtqauX7NByv2NW4cfhxaALl8gTAIgyJ6jSn1s3bni2xuAyRoeHP4UM7X9zuGxW/dw84e8xLcTaZjmZXVZ5p5wa1ezeyMVszDquMKNbDbq3EJYIMt3xJUQpOjc4BjKgP7R2p4RH42GWRkLzFWJ5iDmsdPWo8e01q25uXsUj8AlpHNsTGjKp3jpqfKibdnrQvNfw6Kt182MiGPOYaNeAzrTu9n3N5Lt8lvDMqpd3AMa+1AHDJVUedAQ2zdJw5csYKzB5cqS2y8BiNo4tMMjMVDPuySVtW5l2A0AAA01MCmJ212iz22VTuqozPppWbua2R/DYc3btuGvwQ8Zi3lAP8rEb3+mgYuydlW8NYSxaEJbUKo49SepMk9TW5GdeTXq0FrCtrYtv2rjdQo9JJ+bfKtW60An5c+nrkPWi2Aw+4gB14/uOZ+/KgztQraFrcfxPceA3INoGPIGYP9JoqasuICCCJByIPLjPnQCTXgavL1k2zBzTRWJ0/lY/QnXjnrR6wPPy/wCqC4GsGIxltCFdlBf8qNEvkZAU5tIz5azSp7fd8JE2dnmIybFQPUWQeH/sOvAcaC9zTm7tC/cuEu/gE7zksxJdVJ3jJ0y+NBO8XhL+Hcrhym4DlbZSQoOYVYIIAmAOFBNp7Qxz+yQBzKqY+JOVTXa1plPiyvhqp394gbpBBV5MZfmB8wc6xbNwAuoHuL7LQVWdVIkM3QgyFoIbsDs22Kf8bOwpkzP4r/p6oPeOnu8TDBvvbs2muXGVEQSzHQD+/AAayBVu0MdZwtrxLzBEGQGWZ4KijU9B5mBSj7WdsruOYCNyyDKWuP7rnNumg+ZAxgu+B0xTlre9hS0LbH+LbAy3hweYkqfQji0dkbYs4q0Lti4LiGcxwPEMDmrDkRXPa4ENwqdd1vZnEve8a272rIMPcH/kjW3BkN+4iV4GcqBtYSz4lwH3UM+b/wBl+pj3TRYCrLVoKAFEAZAVeKCjVVRqqC1lBEESDkR0NQ3vB7MYq/gblnBMsuRvKxIJt+9bR+RgZNwkTnU0NVQcg7V2NdsObd+21px7jAg5ZSOY6iRRPu520uDx6PcytuptOf0htG8gwE9JrqHaOy7OIQpftpdT9LqGHnnp51Ctp9yez7pm2Llkn/LeR/pcN8qBbd63avx8SuGs3F8GzDO49pGuxMGJDKogRmJJnoS7M956WNm2UdGu4lAUC5hdxfyPcfgIIECSY4a0Zu//AJ+EzbxhGREPh1bI5frAmNDGtXYXuDA/NjScvdsgfW4fpQLzbO2b2KfxLz77aAAQqj9KLnA+Z1JrBs/BPdcJaRrjnRVEt8OXnTo2d3M4K3BuNdvdGYAfBQPrUw2bsazh13bFtLS8lWJ8zqfWaBc9le6dsnxphdRYBzPS4wyA6LPHPhTPw9hUUIihVUABQAAB0Ayq+qoPaqqr0Cg//9k=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038" name="AutoShape 6" descr="data:image/jpg;base64,/9j/4AAQSkZJRgABAQAAAQABAAD/2wCEAAkGBhMSEBUUEhQWFRUVGRoaGRQYGBsfHBsYHx0hGxsYGBscHScfHBsjHBgcIjEhIycpLCwvIR8xNTAqNSYtLCkBCQoKBQUFDQUFDSkYEhgpKSkpKSkpKSkpKSkpKSkpKSkpKSkpKSkpKSkpKSkpKSkpKSkpKSkpKSkpKSkpKSkpKf/AABEIAHAAcAMBIgACEQEDEQH/xAAcAAACAQUBAAAAAAAAAAAAAAAFBwYAAgMECAH/xAA9EAACAQIDBQUGBAQGAwEAAAABAhEAAwQhMQUSQVFhBgcTcYEiQpGhsfAjMlJyFGKC0TNTkrLB4UNjogj/xAAUAQEAAAAAAAAAAAAAAAAAAAAA/8QAFBEBAAAAAAAAAAAAAAAAAAAAAP/aAAwDAQACEQMRAD8Ad5NeTVGqoKqpqy9eCgsxgDU0Ex202YGD4aCZOjQOJPuiPXyoCuK2nbt5M2f6RmfgNPWh77fYn2LfqzR/8qGPxildtjvSW25t4a0Ln87EgEzE7qiT+5jJobY7ycbB31t+zmYQCNYGZOcfWgbx2xe52x/QT9XFerta7zQ/0H6h6TT97F0zHif0og01EkcdZIJEUc2d3or4aG6UYsBnIDTyYZhTQM+3tw+8k9Vb/ho+tb2H2kjmA0H9JyPpOvpNQTZfbrCXo/GVGOiuSJ6ieFSDckZwQc84z6/90EkmvZoDYxboeLr+knMD+UnXyJ8iNKL4fEq4lTIP14g8jNBnmqBq2a9FBRqy9dCqWJgDiavNCtoXSzbvurn5t/ZfmT0oNPE3zcbebID8q8up5t9NOdQDvR7Vph7Bww3vEvJJj3UmNeBaCByAbmKnOPxItW3uNO6iljHIZ5cJrnbtL2gbHYk3rhCjfCquoVAcgDxyzJoMy4vwVD7gO+vHUjhnrPXyrSxD3TF11KpvQSAN4Tp7JI9JqzHlr2J9jdkkBQpy9n8sjmAKHYy1DnU5nM8efzmgI4faJW6C+9eBkjNlyORMKJ35yzkVv4XE2FtFbtj2phrokON7SJz004ET51G1YjQkeRP3rW5jNpG4M+s9TwMcIz+JoCWBxtxQFtsHWc95ATHAhWnPjx86aHdl2wRrX8LfZVuWzFsMYLIfdz94E5DiCBwzT+zBkzFd6OMSJ0zkgacaxfxPtmDEzlGWkDIdJoOp8q8W4yNvJmcpXgw5dDGh9NBFQvuv7XnGYc27jFr1gAM599Cd1WmZLAiCTrkeNTU5/wBvvyoDWGxAdQy6H7joayiguDv+G/8AK5g9GOSt0mN0/wBPWjQNBixN3dUnloOZ4D4xQsJGWvM8zxPqZre2g35R1n4D+8VrDnQQ/vL22mG2fdkgPeHh211kzLGOIVQSfMc658w18o4YQCrSufHpzFM3vt2jOMw9oSps2zc3uZdvd5x4YHqeVLC7eJkkyWMnKPnQXWcSyb53VJYRLLMHWV5NqJjKpb2X7tb+NtC6W3Fb8s5kiYnoNY8qi2ytnm/fS2gPtMOuU510xsbBCzYS2NFUDTkKCMbD7qMHZX8RPGf9T5ieijL40J7Td0loy+G9hhmEMbvkOVM3erC8Hn9/80HMu3Nn3bN0pdUqR0gelDRr9/D505+9XZAfDG4MyhB9DI+ExSfKxzjWgL93+2/4XaNi4fyM3hv+x/ZJPkYPpXR/SOMVygy6j08+n0rp7s1jReweHubxbftWySdSdwBiesg0BJ1BEHQ/eXWi2zcQXtgt+YZN+4ZH46+tCiwrc2Q0O6891x81P+0fGgzYs/iAfysfmorARn9/fOs+MyuL1VvkV/vWAUCd7/bI8XBvEFkuqT0DqQfTfNKVzyrofva7NritnvcE+Lhg11COIj8RT0Kje81rnV2+/v60E77oMMHxzkiSlveUdd4DL403cf2h8NtxTh2ucbZu7rCdBBBz+HlSY7p9oC3tGG0uW3Xz0I/2mmmvdzgQ/ieGWJff9pi3tHmT7RGQMEkTnQSXD40um8V3TGazMevGolt3tLcw0uy3MQWI3bSCEQNIUuRzgmWnQ5RUotWlRd0CAFgDPSIA1qzAXlIz1GR/7mgjFlWxuEuu+GOH31ZSrH83CQABI5MQJ60jrgYEqSQQSDHwPzrpval0C2eUGubtv7OuWmFxkIS8Xa2x0YK0Ej4/SgHM335V052PwvhbPwts+7Zt/EjeP+4ilL3V93y4ucTiQTZRoS3wuONSx/y10MakkaA08IoPSRWbZ3+MP2N8mTX4n51rNIrZ2Z/jeSH5lY+hoNzaAjcbk0HyYR9YrVJojirG+jLpIInlyI6gwaF27pYScjmCOTAwfSR8IoLyef3950mu9Dur3Q2LwKAKBNzDov5edy2B7vFlGmoykBwtqauX7NByv2NW4cfhxaALl8gTAIgyJ6jSn1s3bni2xuAyRoeHP4UM7X9zuGxW/dw84e8xLcTaZjmZXVZ5p5wa1ezeyMVszDquMKNbDbq3EJYIMt3xJUQpOjc4BjKgP7R2p4RH42GWRkLzFWJ5iDmsdPWo8e01q25uXsUj8AlpHNsTGjKp3jpqfKibdnrQvNfw6Kt182MiGPOYaNeAzrTu9n3N5Lt8lvDMqpd3AMa+1AHDJVUedAQ2zdJw5csYKzB5cqS2y8BiNo4tMMjMVDPuySVtW5l2A0AAA01MCmJ212iz22VTuqozPppWbua2R/DYc3btuGvwQ8Zi3lAP8rEb3+mgYuydlW8NYSxaEJbUKo49SepMk9TW5GdeTXq0FrCtrYtv2rjdQo9JJ+bfKtW60An5c+nrkPWi2Aw+4gB14/uOZ+/KgztQraFrcfxPceA3INoGPIGYP9JoqasuICCCJByIPLjPnQCTXgavL1k2zBzTRWJ0/lY/QnXjnrR6wPPy/wCqC4GsGIxltCFdlBf8qNEvkZAU5tIz5azSp7fd8JE2dnmIybFQPUWQeH/sOvAcaC9zTm7tC/cuEu/gE7zksxJdVJ3jJ0y+NBO8XhL+Hcrhym4DlbZSQoOYVYIIAmAOFBNp7Qxz+yQBzKqY+JOVTXa1plPiyvhqp394gbpBBV5MZfmB8wc6xbNwAuoHuL7LQVWdVIkM3QgyFoIbsDs22Kf8bOwpkzP4r/p6oPeOnu8TDBvvbs2muXGVEQSzHQD+/AAayBVu0MdZwtrxLzBEGQGWZ4KijU9B5mBSj7WdsruOYCNyyDKWuP7rnNumg+ZAxgu+B0xTlre9hS0LbH+LbAy3hweYkqfQji0dkbYs4q0Lti4LiGcxwPEMDmrDkRXPa4ENwqdd1vZnEve8a272rIMPcH/kjW3BkN+4iV4GcqBtYSz4lwH3UM+b/wBl+pj3TRYCrLVoKAFEAZAVeKCjVVRqqC1lBEESDkR0NQ3vB7MYq/gblnBMsuRvKxIJt+9bR+RgZNwkTnU0NVQcg7V2NdsObd+21px7jAg5ZSOY6iRRPu520uDx6PcytuptOf0htG8gwE9JrqHaOy7OIQpftpdT9LqGHnnp51Ctp9yez7pm2Llkn/LeR/pcN8qBbd63avx8SuGs3F8GzDO49pGuxMGJDKogRmJJnoS7M956WNm2UdGu4lAUC5hdxfyPcfgIIECSY4a0Zu//AJ+EzbxhGREPh1bI5frAmNDGtXYXuDA/NjScvdsgfW4fpQLzbO2b2KfxLz77aAAQqj9KLnA+Z1JrBs/BPdcJaRrjnRVEt8OXnTo2d3M4K3BuNdvdGYAfBQPrUw2bsazh13bFtLS8lWJ8zqfWaBc9le6dsnxphdRYBzPS4wyA6LPHPhTPw9hUUIihVUABQAAB0Ayq+qoPaqqr0Cg//9k="/>
          <p:cNvSpPr>
            <a:spLocks noChangeAspect="1" noChangeArrowheads="1"/>
          </p:cNvSpPr>
          <p:nvPr/>
        </p:nvSpPr>
        <p:spPr bwMode="auto">
          <a:xfrm>
            <a:off x="63500" y="-520700"/>
            <a:ext cx="1066800" cy="1066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4040" name="Picture 8" descr="http://img2.itiexue.net/1211/1211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US’S FIRST </a:t>
            </a:r>
            <a:br>
              <a:rPr lang="en-US" altLang="zh-TW" sz="3600" dirty="0" smtClean="0">
                <a:latin typeface="Bernard MT Condensed" pitchFamily="18" charset="0"/>
              </a:rPr>
            </a:br>
            <a:r>
              <a:rPr lang="en-US" altLang="zh-TW" sz="3600" dirty="0" smtClean="0">
                <a:latin typeface="Bernard MT Condensed" pitchFamily="18" charset="0"/>
              </a:rPr>
              <a:t>CHINESE-HERITAGE CONGRESSWOMAN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4000504"/>
            <a:ext cx="3429000" cy="1203370"/>
          </a:xfrm>
        </p:spPr>
        <p:txBody>
          <a:bodyPr>
            <a:normAutofit/>
          </a:bodyPr>
          <a:lstStyle/>
          <a:p>
            <a:pPr algn="r"/>
            <a:r>
              <a:rPr lang="en-US" altLang="zh-TW" sz="5400" dirty="0" smtClean="0">
                <a:latin typeface="Bernard MT Condensed" pitchFamily="18" charset="0"/>
              </a:rPr>
              <a:t>JUDY CHU</a:t>
            </a:r>
            <a:endParaRPr lang="zh-TW" altLang="en-US" sz="5400" dirty="0">
              <a:latin typeface="Bernard MT Condensed" pitchFamily="18" charset="0"/>
            </a:endParaRPr>
          </a:p>
        </p:txBody>
      </p:sp>
      <p:pic>
        <p:nvPicPr>
          <p:cNvPr id="46084" name="Picture 4" descr="http://www.700hz.net/attachment/news/201012/1293816927vflb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534" r="1253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TW" dirty="0" smtClean="0">
                <a:latin typeface="Bernard MT Condensed" pitchFamily="18" charset="0"/>
              </a:rPr>
              <a:t>US’S First Female CHINESE-HERITAGE PUBLIC SCHOOL TEACHER </a:t>
            </a:r>
            <a:endParaRPr lang="zh-TW" altLang="en-US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ALICE FONG YU </a:t>
            </a:r>
          </a:p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(1905-2000)</a:t>
            </a:r>
            <a:endParaRPr lang="zh-TW" altLang="en-US" sz="4000" dirty="0">
              <a:latin typeface="Bernard MT Condensed" pitchFamily="18" charset="0"/>
            </a:endParaRPr>
          </a:p>
        </p:txBody>
      </p:sp>
      <p:pic>
        <p:nvPicPr>
          <p:cNvPr id="54274" name="Picture 2" descr="http://farm5.static.flickr.com/4062/4399689128_6d56807b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429108"/>
            <a:ext cx="4762500" cy="2428892"/>
          </a:xfrm>
          <a:prstGeom prst="rect">
            <a:avLst/>
          </a:prstGeom>
          <a:noFill/>
        </p:spPr>
      </p:pic>
      <p:pic>
        <p:nvPicPr>
          <p:cNvPr id="54276" name="Picture 4" descr="http://www.sfsu.edu/~alumni/hofalumni/alicefongy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3640" b="3640"/>
          <a:stretch>
            <a:fillRect/>
          </a:stretch>
        </p:blipFill>
        <p:spPr bwMode="auto">
          <a:xfrm rot="260504">
            <a:off x="857250" y="214313"/>
            <a:ext cx="429895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FIRST FEMALE CHINESE-HERITAGE DEPARTMENT CHAIR IN US HIGHER EDUCATION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8786874" cy="2500306"/>
          </a:xfrm>
        </p:spPr>
        <p:txBody>
          <a:bodyPr>
            <a:normAutofit/>
          </a:bodyPr>
          <a:lstStyle/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ROSE HUM LEE</a:t>
            </a:r>
          </a:p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(1904-1964)</a:t>
            </a:r>
          </a:p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 </a:t>
            </a:r>
            <a:r>
              <a:rPr lang="en-US" altLang="zh-TW" sz="2800" dirty="0" smtClean="0">
                <a:latin typeface="Bernard MT Condensed" pitchFamily="18" charset="0"/>
              </a:rPr>
              <a:t>DEPARTMENT CHAIR OF SOCIOLOGY </a:t>
            </a:r>
          </a:p>
          <a:p>
            <a:pPr algn="r"/>
            <a:r>
              <a:rPr lang="en-US" altLang="zh-TW" sz="2800" dirty="0" smtClean="0">
                <a:latin typeface="Bernard MT Condensed" pitchFamily="18" charset="0"/>
              </a:rPr>
              <a:t>AT ROOSEVELT UNIVERSITY IN CHICAGO IN 1956</a:t>
            </a:r>
            <a:endParaRPr lang="zh-TW" altLang="en-US" sz="2800" dirty="0" smtClean="0">
              <a:latin typeface="Bernard MT Condensed" pitchFamily="18" charset="0"/>
            </a:endParaRPr>
          </a:p>
          <a:p>
            <a:pPr algn="r"/>
            <a:endParaRPr lang="zh-TW" altLang="en-US" dirty="0"/>
          </a:p>
        </p:txBody>
      </p:sp>
      <p:pic>
        <p:nvPicPr>
          <p:cNvPr id="48130" name="Picture 2" descr="http://www.maiwah.org/rhle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045" b="170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TW" sz="3200" dirty="0" smtClean="0">
                <a:latin typeface="Bernard MT Condensed" pitchFamily="18" charset="0"/>
              </a:rPr>
              <a:t>DAUGHTER OF THE WORLD’S FIRST FEMALE CHINESE PROFESSOR</a:t>
            </a:r>
            <a:endParaRPr lang="zh-TW" altLang="en-US" sz="32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6000" dirty="0" smtClean="0">
                <a:latin typeface="Bernard MT Condensed" pitchFamily="18" charset="0"/>
              </a:rPr>
              <a:t>E-TU ZEN</a:t>
            </a:r>
            <a:endParaRPr lang="zh-TW" altLang="en-US" sz="6000" dirty="0">
              <a:latin typeface="Bernard MT Condensed" pitchFamily="18" charset="0"/>
            </a:endParaRPr>
          </a:p>
        </p:txBody>
      </p:sp>
      <p:pic>
        <p:nvPicPr>
          <p:cNvPr id="80898" name="Picture 2" descr="http://books.google.com/books?id=MsN3AAAAIAAJ&amp;printsec=frontcover&amp;img=1&amp;zoom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041" b="150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643074"/>
          </a:xfrm>
        </p:spPr>
        <p:txBody>
          <a:bodyPr>
            <a:normAutofit/>
          </a:bodyPr>
          <a:lstStyle/>
          <a:p>
            <a:pPr algn="r"/>
            <a:r>
              <a:rPr lang="en-US" altLang="zh-TW" sz="4400" dirty="0" smtClean="0">
                <a:latin typeface="Snap ITC" pitchFamily="82" charset="0"/>
              </a:rPr>
              <a:t>CHINA</a:t>
            </a:r>
            <a:r>
              <a:rPr lang="en-US" altLang="zh-TW" sz="4400" dirty="0" smtClean="0"/>
              <a:t> </a:t>
            </a:r>
            <a:r>
              <a:rPr lang="en-US" altLang="zh-TW" sz="4400" dirty="0" smtClean="0">
                <a:latin typeface="Snap ITC" pitchFamily="82" charset="0"/>
              </a:rPr>
              <a:t>MARY</a:t>
            </a:r>
            <a:endParaRPr lang="zh-TW" altLang="en-US" sz="4400" dirty="0">
              <a:latin typeface="Snap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4643470"/>
          </a:xfrm>
        </p:spPr>
        <p:txBody>
          <a:bodyPr>
            <a:normAutofit fontScale="25000" lnSpcReduction="20000"/>
          </a:bodyPr>
          <a:lstStyle/>
          <a:p>
            <a:endParaRPr lang="en-US" altLang="zh-TW" dirty="0" smtClean="0"/>
          </a:p>
          <a:p>
            <a:pPr algn="r"/>
            <a:r>
              <a:rPr lang="en-US" altLang="zh-TW" sz="9600" b="1" dirty="0" smtClean="0"/>
              <a:t>First Chinese woman </a:t>
            </a:r>
          </a:p>
          <a:p>
            <a:pPr algn="r"/>
            <a:r>
              <a:rPr lang="en-US" altLang="zh-TW" sz="9600" b="1" i="1" dirty="0" smtClean="0"/>
              <a:t>The Sandalwood Mountains</a:t>
            </a:r>
            <a:r>
              <a:rPr lang="en-US" altLang="zh-TW" sz="9600" b="1" dirty="0" smtClean="0"/>
              <a:t>:</a:t>
            </a:r>
          </a:p>
          <a:p>
            <a:pPr algn="r"/>
            <a:r>
              <a:rPr lang="en-US" altLang="zh-TW" sz="9600" b="1" dirty="0" err="1" smtClean="0"/>
              <a:t>Afong</a:t>
            </a:r>
            <a:r>
              <a:rPr lang="en-US" altLang="zh-TW" sz="9600" b="1" dirty="0" smtClean="0"/>
              <a:t> Moy 1837</a:t>
            </a:r>
          </a:p>
          <a:p>
            <a:pPr algn="r"/>
            <a:r>
              <a:rPr lang="en-US" altLang="zh-TW" sz="9600" b="1" dirty="0" smtClean="0"/>
              <a:t>Hawaii government:</a:t>
            </a:r>
          </a:p>
          <a:p>
            <a:pPr algn="r"/>
            <a:r>
              <a:rPr lang="en-US" altLang="zh-TW" sz="9600" b="1" dirty="0" smtClean="0"/>
              <a:t>Lady of </a:t>
            </a:r>
            <a:r>
              <a:rPr lang="en-US" altLang="zh-TW" sz="9600" b="1" dirty="0" err="1" smtClean="0"/>
              <a:t>Ayum</a:t>
            </a:r>
            <a:r>
              <a:rPr lang="en-US" altLang="zh-TW" sz="9600" b="1" dirty="0" smtClean="0"/>
              <a:t> 8/19/1855</a:t>
            </a:r>
          </a:p>
          <a:p>
            <a:pPr algn="r"/>
            <a:r>
              <a:rPr lang="en-US" altLang="zh-TW" sz="9600" b="1" dirty="0" smtClean="0"/>
              <a:t>Hawaii Commissioner of Immigration </a:t>
            </a:r>
          </a:p>
          <a:p>
            <a:pPr algn="r"/>
            <a:r>
              <a:rPr lang="en-US" altLang="zh-TW" sz="9600" b="1" dirty="0" smtClean="0"/>
              <a:t>William </a:t>
            </a:r>
            <a:r>
              <a:rPr lang="en-US" altLang="zh-TW" sz="9600" b="1" dirty="0" err="1" smtClean="0"/>
              <a:t>Hillebrand</a:t>
            </a:r>
            <a:r>
              <a:rPr lang="en-US" altLang="zh-TW" sz="9600" b="1" dirty="0" smtClean="0"/>
              <a:t>:</a:t>
            </a:r>
          </a:p>
          <a:p>
            <a:pPr algn="r"/>
            <a:r>
              <a:rPr lang="en-US" altLang="zh-TW" sz="9600" b="1" dirty="0" smtClean="0"/>
              <a:t>473 men and 52 women from China 1865</a:t>
            </a:r>
          </a:p>
          <a:p>
            <a:pPr algn="r"/>
            <a:r>
              <a:rPr lang="en-US" altLang="zh-TW" sz="9600" b="1" dirty="0" smtClean="0"/>
              <a:t>(unbalanced ratio: “Bachelor’s society”)</a:t>
            </a:r>
          </a:p>
          <a:p>
            <a:endParaRPr lang="en-US" altLang="zh-TW" sz="8600" dirty="0" smtClean="0"/>
          </a:p>
          <a:p>
            <a:endParaRPr lang="zh-TW" altLang="en-US" sz="8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3"/>
          <p:cNvSpPr txBox="1">
            <a:spLocks/>
          </p:cNvSpPr>
          <p:nvPr/>
        </p:nvSpPr>
        <p:spPr>
          <a:xfrm>
            <a:off x="642910" y="1071546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4000515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142983"/>
            <a:ext cx="1071570" cy="20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142984"/>
            <a:ext cx="11430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TW" sz="2800" dirty="0" smtClean="0">
                <a:latin typeface="Bernard MT Condensed" pitchFamily="18" charset="0"/>
              </a:rPr>
              <a:t>FIRST FEMALE CHINESE-HERITAGE MEMBER ON THE NATIONAL COUNCIL OF THE ART APPOINTED BY US PRESIDENT BUSH</a:t>
            </a:r>
            <a:endParaRPr lang="zh-TW" altLang="en-US" sz="28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786190"/>
            <a:ext cx="3429000" cy="2714644"/>
          </a:xfrm>
        </p:spPr>
        <p:txBody>
          <a:bodyPr>
            <a:noAutofit/>
          </a:bodyPr>
          <a:lstStyle/>
          <a:p>
            <a:pPr algn="r"/>
            <a:r>
              <a:rPr lang="en-US" altLang="zh-TW" sz="4800" dirty="0" smtClean="0">
                <a:latin typeface="Bernard MT Condensed" pitchFamily="18" charset="0"/>
              </a:rPr>
              <a:t>CATHERINE YIYU </a:t>
            </a:r>
          </a:p>
          <a:p>
            <a:pPr algn="r"/>
            <a:r>
              <a:rPr lang="en-US" altLang="zh-TW" sz="4800" dirty="0" smtClean="0">
                <a:latin typeface="Bernard MT Condensed" pitchFamily="18" charset="0"/>
              </a:rPr>
              <a:t>CHO WOO</a:t>
            </a:r>
            <a:endParaRPr lang="zh-TW" altLang="en-US" sz="4800" dirty="0">
              <a:latin typeface="Bernard MT Condensed" pitchFamily="18" charset="0"/>
            </a:endParaRPr>
          </a:p>
        </p:txBody>
      </p:sp>
      <p:pic>
        <p:nvPicPr>
          <p:cNvPr id="68614" name="Picture 6" descr=" Yi-yu, her mother, and her brother with&#10; President Clinton at the White House 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5648" r="564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142852"/>
            <a:ext cx="4889040" cy="2286016"/>
          </a:xfrm>
        </p:spPr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PRESIDENT OF ACLS </a:t>
            </a:r>
            <a:r>
              <a:rPr lang="en-US" altLang="zh-TW" sz="4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(Am</a:t>
            </a:r>
            <a:r>
              <a:rPr lang="en-US" altLang="zh-TW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erican Council of </a:t>
            </a:r>
            <a:r>
              <a:rPr lang="en-US" altLang="zh-TW" sz="4400" dirty="0" smtClean="0">
                <a:latin typeface="Bernard MT Condensed" pitchFamily="18" charset="0"/>
              </a:rPr>
              <a:t/>
            </a:r>
            <a:br>
              <a:rPr lang="en-US" altLang="zh-TW" sz="4400" dirty="0" smtClean="0">
                <a:latin typeface="Bernard MT Condensed" pitchFamily="18" charset="0"/>
              </a:rPr>
            </a:br>
            <a:r>
              <a:rPr lang="en-US" altLang="zh-TW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Learned Society)</a:t>
            </a:r>
            <a:endParaRPr lang="zh-TW" alt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43438" y="5214950"/>
            <a:ext cx="4174660" cy="1000132"/>
          </a:xfrm>
        </p:spPr>
        <p:txBody>
          <a:bodyPr>
            <a:normAutofit/>
          </a:bodyPr>
          <a:lstStyle/>
          <a:p>
            <a:pPr algn="r"/>
            <a:r>
              <a:rPr lang="en-US" altLang="zh-TW" sz="5400" dirty="0" smtClean="0">
                <a:latin typeface="Algerian" pitchFamily="82" charset="0"/>
              </a:rPr>
              <a:t>PAULINE YU</a:t>
            </a:r>
            <a:endParaRPr lang="zh-TW" altLang="en-US" sz="5400" dirty="0">
              <a:latin typeface="Algerian" pitchFamily="82" charset="0"/>
            </a:endParaRPr>
          </a:p>
        </p:txBody>
      </p:sp>
      <p:pic>
        <p:nvPicPr>
          <p:cNvPr id="7" name="Picture 2" descr="http://images.localist.com/photo/000/018/133/big/A0o45o5okgXuaqYd.jpg?130390216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 rot="374984">
            <a:off x="625878" y="1761640"/>
            <a:ext cx="38809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1143000"/>
            <a:ext cx="4357718" cy="3929074"/>
          </a:xfrm>
        </p:spPr>
        <p:txBody>
          <a:bodyPr>
            <a:noAutofit/>
          </a:bodyPr>
          <a:lstStyle/>
          <a:p>
            <a:pPr algn="r"/>
            <a:r>
              <a:rPr lang="en-US" altLang="zh-TW" sz="5400" dirty="0" smtClean="0">
                <a:latin typeface="Bernard MT Condensed" pitchFamily="18" charset="0"/>
              </a:rPr>
              <a:t>ASIAN STUDIES HEAD, LIBRARY OF CONGRESS</a:t>
            </a:r>
            <a:endParaRPr lang="zh-TW" altLang="en-US" sz="54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357554" y="5500702"/>
            <a:ext cx="5460544" cy="1357298"/>
          </a:xfrm>
        </p:spPr>
        <p:txBody>
          <a:bodyPr>
            <a:normAutofit/>
          </a:bodyPr>
          <a:lstStyle/>
          <a:p>
            <a:pPr algn="r"/>
            <a:r>
              <a:rPr lang="en-US" altLang="zh-TW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itchFamily="82" charset="0"/>
              </a:rPr>
              <a:t>MI CHU WIENS</a:t>
            </a:r>
            <a:endParaRPr lang="zh-TW" alt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  <p:pic>
        <p:nvPicPr>
          <p:cNvPr id="84994" name="Picture 2" descr="http://farm1.static.flickr.com/168/439685689_8f4532350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 rot="638507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1143000"/>
            <a:ext cx="4031784" cy="2057400"/>
          </a:xfrm>
        </p:spPr>
        <p:txBody>
          <a:bodyPr>
            <a:normAutofit/>
          </a:bodyPr>
          <a:lstStyle/>
          <a:p>
            <a:pPr algn="r"/>
            <a:r>
              <a:rPr lang="en-US" altLang="zh-TW" sz="4000" dirty="0" err="1" smtClean="0">
                <a:latin typeface="Bernard MT Condensed" pitchFamily="18" charset="0"/>
              </a:rPr>
              <a:t>Phylis</a:t>
            </a:r>
            <a:r>
              <a:rPr lang="en-US" altLang="zh-TW" sz="4000" dirty="0" smtClean="0">
                <a:latin typeface="Bernard MT Condensed" pitchFamily="18" charset="0"/>
              </a:rPr>
              <a:t> </a:t>
            </a:r>
            <a:r>
              <a:rPr lang="en-US" altLang="zh-TW" sz="4000" dirty="0" err="1" smtClean="0">
                <a:latin typeface="Bernard MT Condensed" pitchFamily="18" charset="0"/>
              </a:rPr>
              <a:t>Lan</a:t>
            </a:r>
            <a:r>
              <a:rPr lang="en-US" altLang="zh-TW" sz="4000" dirty="0" smtClean="0">
                <a:latin typeface="Bernard MT Condensed" pitchFamily="18" charset="0"/>
              </a:rPr>
              <a:t> Lin Day IN INDIANAPOLIS</a:t>
            </a:r>
            <a:endParaRPr lang="zh-TW" altLang="en-US" sz="40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86314" y="4429132"/>
            <a:ext cx="4214842" cy="774742"/>
          </a:xfrm>
        </p:spPr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PHYLIS LAN LIN</a:t>
            </a:r>
            <a:endParaRPr lang="zh-TW" altLang="en-US" sz="4400" dirty="0">
              <a:latin typeface="Bernard MT Condensed" pitchFamily="18" charset="0"/>
            </a:endParaRPr>
          </a:p>
        </p:txBody>
      </p:sp>
      <p:pic>
        <p:nvPicPr>
          <p:cNvPr id="70658" name="Picture 2" descr="http://socialwork.uindy.edu/images/phylislanl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468" b="14468"/>
          <a:stretch>
            <a:fillRect/>
          </a:stretch>
        </p:blipFill>
        <p:spPr bwMode="auto">
          <a:xfrm rot="238453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642918"/>
            <a:ext cx="3960346" cy="4214842"/>
          </a:xfrm>
        </p:spPr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CREATER </a:t>
            </a:r>
            <a:r>
              <a:rPr lang="en-US" altLang="zh-TW" sz="4400" dirty="0" err="1" smtClean="0">
                <a:latin typeface="Bernard MT Condensed" pitchFamily="18" charset="0"/>
              </a:rPr>
              <a:t>oF</a:t>
            </a:r>
            <a:r>
              <a:rPr lang="en-US" altLang="zh-TW" sz="4400" dirty="0" smtClean="0">
                <a:latin typeface="Bernard MT Condensed" pitchFamily="18" charset="0"/>
              </a:rPr>
              <a:t> THE FIRST COLLEGE-LEVEL ASIAN AMERICN STUDIES CLASSES IN THE EAST OF THE US</a:t>
            </a:r>
            <a:endParaRPr lang="zh-TW" altLang="en-US" sz="44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43372" y="5500702"/>
            <a:ext cx="4674726" cy="857256"/>
          </a:xfrm>
        </p:spPr>
        <p:txBody>
          <a:bodyPr>
            <a:norm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BETTY LEE SUNG</a:t>
            </a:r>
            <a:endParaRPr lang="zh-TW" altLang="en-US" sz="4400" dirty="0">
              <a:latin typeface="Bernard MT Condensed" pitchFamily="18" charset="0"/>
            </a:endParaRPr>
          </a:p>
        </p:txBody>
      </p:sp>
      <p:pic>
        <p:nvPicPr>
          <p:cNvPr id="74754" name="Picture 2" descr="http://www.aaari.info/C-Sun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4031" r="140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14356"/>
            <a:ext cx="4246098" cy="3286148"/>
          </a:xfrm>
        </p:spPr>
        <p:txBody>
          <a:bodyPr>
            <a:noAutofit/>
          </a:bodyPr>
          <a:lstStyle/>
          <a:p>
            <a:pPr algn="r"/>
            <a:r>
              <a:rPr lang="zh-TW" altLang="zh-TW" sz="4400" b="0" dirty="0" smtClean="0">
                <a:latin typeface="Bernard MT Condensed" pitchFamily="18" charset="0"/>
              </a:rPr>
              <a:t>Founder &amp; President</a:t>
            </a:r>
            <a:r>
              <a:rPr lang="en-US" altLang="zh-TW" sz="4400" b="0" dirty="0" smtClean="0">
                <a:latin typeface="Bernard MT Condensed" pitchFamily="18" charset="0"/>
              </a:rPr>
              <a:t> OF</a:t>
            </a:r>
            <a:r>
              <a:rPr lang="zh-TW" altLang="zh-TW" sz="4400" b="0" dirty="0" smtClean="0">
                <a:latin typeface="Bernard MT Condensed" pitchFamily="18" charset="0"/>
              </a:rPr>
              <a:t> The Society for </a:t>
            </a:r>
            <a:r>
              <a:rPr lang="zh-TW" altLang="zh-TW" sz="4400" b="0" i="1" dirty="0" smtClean="0">
                <a:latin typeface="Bernard MT Condensed" pitchFamily="18" charset="0"/>
              </a:rPr>
              <a:t>Chinese American Studies</a:t>
            </a:r>
            <a:endParaRPr lang="zh-TW" altLang="en-US" sz="44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57620" y="5357826"/>
            <a:ext cx="4960478" cy="1071570"/>
          </a:xfrm>
        </p:spPr>
        <p:txBody>
          <a:bodyPr>
            <a:normAutofit fontScale="92500"/>
          </a:bodyPr>
          <a:lstStyle/>
          <a:p>
            <a:pPr algn="r"/>
            <a:r>
              <a:rPr lang="zh-TW" altLang="zh-TW" sz="4400" dirty="0" smtClean="0">
                <a:latin typeface="Bernard MT Condensed" pitchFamily="18" charset="0"/>
              </a:rPr>
              <a:t>Bernadette </a:t>
            </a:r>
            <a:r>
              <a:rPr lang="en-US" altLang="zh-TW" sz="4400" dirty="0" smtClean="0">
                <a:latin typeface="Bernard MT Condensed" pitchFamily="18" charset="0"/>
              </a:rPr>
              <a:t>Yu-</a:t>
            </a:r>
            <a:r>
              <a:rPr lang="en-US" altLang="zh-TW" sz="4400" dirty="0" err="1" smtClean="0">
                <a:latin typeface="Bernard MT Condensed" pitchFamily="18" charset="0"/>
              </a:rPr>
              <a:t>Ning</a:t>
            </a:r>
            <a:r>
              <a:rPr lang="en-US" altLang="zh-TW" sz="4400" dirty="0" smtClean="0">
                <a:latin typeface="Bernard MT Condensed" pitchFamily="18" charset="0"/>
              </a:rPr>
              <a:t> Lee</a:t>
            </a:r>
            <a:endParaRPr lang="zh-TW" altLang="en-US" sz="4400" dirty="0">
              <a:latin typeface="Bernard MT Condensed" pitchFamily="18" charset="0"/>
            </a:endParaRPr>
          </a:p>
        </p:txBody>
      </p:sp>
      <p:pic>
        <p:nvPicPr>
          <p:cNvPr id="82946" name="Picture 2" descr="http://img.epochtimes.com/i6/810232157528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500042"/>
            <a:ext cx="4143404" cy="2700358"/>
          </a:xfrm>
        </p:spPr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CREATER OF THE ASIAN PACIFIC RIM STUDIES IN US ACADEMY</a:t>
            </a:r>
            <a:endParaRPr lang="zh-TW" altLang="en-US" sz="44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57752" y="3786190"/>
            <a:ext cx="3960346" cy="1417684"/>
          </a:xfrm>
        </p:spPr>
        <p:txBody>
          <a:bodyPr>
            <a:normAutofit/>
          </a:bodyPr>
          <a:lstStyle/>
          <a:p>
            <a:pPr algn="r"/>
            <a:r>
              <a:rPr lang="en-US" altLang="zh-TW" sz="6000" dirty="0" smtClean="0">
                <a:latin typeface="Bernard MT Condensed" pitchFamily="18" charset="0"/>
              </a:rPr>
              <a:t>LUCIE CHENG</a:t>
            </a:r>
            <a:endParaRPr lang="zh-TW" altLang="en-US" sz="6000" dirty="0">
              <a:latin typeface="Bernard MT Condensed" pitchFamily="18" charset="0"/>
            </a:endParaRPr>
          </a:p>
        </p:txBody>
      </p:sp>
      <p:pic>
        <p:nvPicPr>
          <p:cNvPr id="76802" name="Picture 2" descr="http://www.luciememory.org/wp-content/uploads/2010/01/lcheng01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367" b="15367"/>
          <a:stretch>
            <a:fillRect/>
          </a:stretch>
        </p:blipFill>
        <p:spPr bwMode="auto">
          <a:xfrm rot="172147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4960478" cy="2286016"/>
          </a:xfrm>
        </p:spPr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US’S FIRST FEMALE TAIWAN-HERITAGE ATTORNEY</a:t>
            </a:r>
            <a:endParaRPr lang="zh-TW" altLang="en-US" sz="44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86116" y="5643578"/>
            <a:ext cx="5531982" cy="1071570"/>
          </a:xfrm>
        </p:spPr>
        <p:txBody>
          <a:bodyPr>
            <a:norm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MARIAN S. K. MING</a:t>
            </a:r>
            <a:endParaRPr lang="zh-TW" altLang="en-US" sz="4400" dirty="0">
              <a:latin typeface="Bernard MT Condensed" pitchFamily="18" charset="0"/>
            </a:endParaRPr>
          </a:p>
        </p:txBody>
      </p:sp>
      <p:pic>
        <p:nvPicPr>
          <p:cNvPr id="78850" name="Picture 2" descr="http://www.minglaw.com/cov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940" r="99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43404" cy="2986110"/>
          </a:xfrm>
        </p:spPr>
        <p:txBody>
          <a:bodyPr>
            <a:noAutofit/>
          </a:bodyPr>
          <a:lstStyle/>
          <a:p>
            <a:pPr algn="r"/>
            <a:r>
              <a:rPr lang="en-US" altLang="zh-TW" sz="2800" b="0" dirty="0" smtClean="0">
                <a:latin typeface="Bernard MT Condensed" pitchFamily="18" charset="0"/>
              </a:rPr>
              <a:t>DESIGN FOR THE VIETNAMESE VETERAMS MEMORIAL IN WASTHINGTON DC &amp; THE</a:t>
            </a:r>
            <a:br>
              <a:rPr lang="en-US" altLang="zh-TW" sz="2800" b="0" dirty="0" smtClean="0">
                <a:latin typeface="Bernard MT Condensed" pitchFamily="18" charset="0"/>
              </a:rPr>
            </a:br>
            <a:r>
              <a:rPr lang="en-US" altLang="zh-TW" sz="2800" b="0" dirty="0" smtClean="0">
                <a:latin typeface="Bernard MT Condensed" pitchFamily="18" charset="0"/>
              </a:rPr>
              <a:t> </a:t>
            </a:r>
            <a:r>
              <a:rPr lang="zh-TW" altLang="zh-TW" sz="2800" b="0" dirty="0" smtClean="0">
                <a:latin typeface="Bernard MT Condensed" pitchFamily="18" charset="0"/>
              </a:rPr>
              <a:t>National Women's </a:t>
            </a:r>
            <a:r>
              <a:rPr lang="zh-TW" altLang="zh-TW" sz="2800" b="0" i="1" dirty="0" smtClean="0">
                <a:latin typeface="Bernard MT Condensed" pitchFamily="18" charset="0"/>
              </a:rPr>
              <a:t>Hall of Fame</a:t>
            </a:r>
            <a:r>
              <a:rPr lang="zh-TW" altLang="zh-TW" sz="2800" b="0" dirty="0" smtClean="0">
                <a:latin typeface="Bernard MT Condensed" pitchFamily="18" charset="0"/>
              </a:rPr>
              <a:t> in Seneca Falls</a:t>
            </a:r>
            <a:endParaRPr lang="zh-TW" altLang="en-US" sz="28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US" altLang="zh-TW" sz="4800" dirty="0" smtClean="0">
                <a:latin typeface="Bernard MT Condensed" pitchFamily="18" charset="0"/>
              </a:rPr>
              <a:t>MAYA LIN</a:t>
            </a:r>
          </a:p>
          <a:p>
            <a:endParaRPr lang="zh-TW" altLang="en-US" dirty="0"/>
          </a:p>
        </p:txBody>
      </p:sp>
      <p:pic>
        <p:nvPicPr>
          <p:cNvPr id="60418" name="Picture 2" descr="http://m1.aboluowang.com/news/data/uploadfile/201109/2011091409193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3452830" cy="2643206"/>
          </a:xfrm>
          <a:prstGeom prst="rect">
            <a:avLst/>
          </a:prstGeom>
          <a:noFill/>
        </p:spPr>
      </p:pic>
      <p:pic>
        <p:nvPicPr>
          <p:cNvPr id="60422" name="Picture 6" descr="http://www.isbnlib.com/cover/0791092682/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15093" b="15093"/>
          <a:stretch>
            <a:fillRect/>
          </a:stretch>
        </p:blipFill>
        <p:spPr bwMode="auto">
          <a:xfrm rot="297518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428604"/>
            <a:ext cx="4572032" cy="2500330"/>
          </a:xfrm>
        </p:spPr>
        <p:txBody>
          <a:bodyPr>
            <a:no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FEMALE CHINESE-HERITAGE FASHION DESIGNER</a:t>
            </a:r>
            <a:r>
              <a:rPr lang="zh-TW" altLang="en-US" sz="4000" dirty="0" smtClean="0">
                <a:latin typeface="Bernard MT Condensed" pitchFamily="18" charset="0"/>
              </a:rPr>
              <a:t> </a:t>
            </a:r>
            <a:r>
              <a:rPr lang="en-US" altLang="zh-TW" sz="4000" dirty="0" smtClean="0">
                <a:latin typeface="Bernard MT Condensed" pitchFamily="18" charset="0"/>
              </a:rPr>
              <a:t>IN</a:t>
            </a:r>
            <a:r>
              <a:rPr lang="zh-TW" altLang="en-US" sz="4000" dirty="0" smtClean="0">
                <a:latin typeface="Bernard MT Condensed" pitchFamily="18" charset="0"/>
              </a:rPr>
              <a:t> </a:t>
            </a:r>
            <a:r>
              <a:rPr lang="en-US" altLang="zh-TW" sz="4000" dirty="0" smtClean="0">
                <a:latin typeface="Bernard MT Condensed" pitchFamily="18" charset="0"/>
              </a:rPr>
              <a:t>THE US</a:t>
            </a:r>
            <a:endParaRPr lang="zh-TW" altLang="en-US" sz="40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714752"/>
            <a:ext cx="3429000" cy="1489122"/>
          </a:xfrm>
        </p:spPr>
        <p:txBody>
          <a:bodyPr>
            <a:norm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VERA WANG </a:t>
            </a:r>
          </a:p>
          <a:p>
            <a:pPr algn="r"/>
            <a:endParaRPr lang="zh-TW" altLang="en-US" sz="40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56322" name="Picture 2" descr="http://t1.gstatic.com/images?q=tbn:ANd9GcQyay4pSp1SZW1oK3EiH8s28XR7dZMefwM-5z6ZwdSDuH2Y0irooQ7tI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071546"/>
            <a:ext cx="335758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7858180" cy="45269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TW" sz="39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1</a:t>
            </a: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. 1840s-1943 </a:t>
            </a:r>
          </a:p>
          <a:p>
            <a:pPr algn="ctr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  (Chinese Exclusion Act: 1882-1943)</a:t>
            </a:r>
          </a:p>
          <a:p>
            <a:pPr algn="ctr">
              <a:buNone/>
            </a:pP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2. 1943-1965 </a:t>
            </a:r>
          </a:p>
          <a:p>
            <a:pPr algn="ctr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  (Title VII and EEOC: 1964)</a:t>
            </a:r>
          </a:p>
          <a:p>
            <a:pPr algn="ctr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  </a:t>
            </a:r>
          </a:p>
          <a:p>
            <a:pPr algn="ctr">
              <a:buNone/>
            </a:pPr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3. 1965-1990s &amp; PRESENT</a:t>
            </a:r>
          </a:p>
          <a:p>
            <a:pPr algn="ctr">
              <a:buNone/>
            </a:pPr>
            <a:endParaRPr lang="en-US" altLang="zh-TW" sz="3900" b="1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endParaRPr lang="zh-TW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4652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Chinese-Heritage Women Immigrants’ History:</a:t>
            </a:r>
            <a:r>
              <a:rPr lang="en-US" altLang="zh-TW" dirty="0" smtClean="0">
                <a:latin typeface="Algerian" pitchFamily="82" charset="0"/>
              </a:rPr>
              <a:t/>
            </a:r>
            <a:br>
              <a:rPr lang="en-US" altLang="zh-TW" dirty="0" smtClean="0">
                <a:latin typeface="Algerian" pitchFamily="82" charset="0"/>
              </a:rPr>
            </a:br>
            <a:endParaRPr lang="zh-TW" alt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TW" sz="4000" dirty="0" smtClean="0">
                <a:latin typeface="Bernard MT Condensed" pitchFamily="18" charset="0"/>
              </a:rPr>
              <a:t>US’S QUEEN OF</a:t>
            </a:r>
            <a:r>
              <a:rPr lang="zh-TW" altLang="en-US" sz="4000" dirty="0" smtClean="0">
                <a:latin typeface="Bernard MT Condensed" pitchFamily="18" charset="0"/>
              </a:rPr>
              <a:t> </a:t>
            </a:r>
            <a:r>
              <a:rPr lang="en-US" altLang="zh-TW" sz="4000" dirty="0" smtClean="0">
                <a:latin typeface="Bernard MT Condensed" pitchFamily="18" charset="0"/>
              </a:rPr>
              <a:t>ASIAN CANTERING ENTERPRISE</a:t>
            </a:r>
            <a:endParaRPr lang="zh-TW" altLang="en-US" sz="40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TW" sz="4400" dirty="0" smtClean="0">
                <a:latin typeface="Bernard MT Condensed" pitchFamily="18" charset="0"/>
              </a:rPr>
              <a:t>YA-FENG CHANG </a:t>
            </a:r>
          </a:p>
          <a:p>
            <a:pPr algn="r"/>
            <a:r>
              <a:rPr lang="zh-TW" altLang="en-US" sz="4400" dirty="0" smtClean="0">
                <a:latin typeface="Bernard MT Condensed" pitchFamily="18" charset="0"/>
              </a:rPr>
              <a:t>張亞鳳</a:t>
            </a:r>
            <a:endParaRPr lang="zh-TW" altLang="en-US" sz="4400" dirty="0">
              <a:latin typeface="Bernard MT Condensed" pitchFamily="18" charset="0"/>
            </a:endParaRPr>
          </a:p>
        </p:txBody>
      </p:sp>
      <p:sp>
        <p:nvSpPr>
          <p:cNvPr id="58370" name="AutoShape 2" descr="data:image/jpg;base64,/9j/4AAQSkZJRgABAQAAAQABAAD/2wCEAAkGBhISERUUExQVFRUWFxgYGBcXFhccGhsdGhcXFxccHhwXHCYeGB0jHBodHy8gIycpLCwsFR8xNTAqNSYtLCkBCQoKDgwOGg8PGi8kHyQsNSwsLCwuLCwqLCkqLCw0LC8sMDQvLC0sLCwsLCwsKSwpLSwsKSwsLCwuLDUsLCwsLP/AABEIAIQAvgMBIgACEQEDEQH/xAAcAAABBQEBAQAAAAAAAAAAAAAGAQIDBAUABwj/xAA8EAACAQMCBAQDBQcDBAMAAAABAhEAAyEEEgUxQVEGEyJhMnGRB0KBobEUI1JiwdHwM5KigrLh8SRys//EABoBAAIDAQEAAAAAAAAAAAAAAAMEAQIFAAb/xAAtEQACAgEEAAMHBQEBAAAAAAAAAQIRAwQSITEiQXETMlGBocHwBWGRseHxFP/aAAwDAQACEQMRAD8A3FubsMFnp/C/cSThvbE9O1CPjbxN5I8izKucs0km2D2P8bdP4QJ6it/VXJTeGAXaS+6cbRuJ5HoK8o09p9TqAC/quvlo+Gcsc9FUf8aRwY03ufkHyya4XmT6PhYZfNusUtAlRtjzLrDmtsNjH3nb0rPU4q8OJeTbDBBaVwSlu2x8y4oMbrl7/UFuRyUrvgwFA3U23rl1F4L5Aayg2oqhg4sqfSoPmKJMiT3cnMVYs6S5cvebe0gOfUFa4PhEKijzdsGFXlAXpimJ5IJ1NpftaBxhJ+6voPt6zUvdS0C73Su+4EkC0Cha1bAmEg7WZjzYqCTtM67M15Cm+1qCgm9Z27xabbLNbad9y1uB3C0d9s/DuUBaGuLa57qslhbhtbi91grRcuky5bmdoOFViY59ar+HmW1q7DXQbYVwxLhlC4O1sjkGg+8R1rtqa47LbmnRLxXhKevyQyug3XLDsHIWA3mWrgxftQQ0/EAZ9QzW94J8UPcYae8dzR+6ZsloklCfvGMqTkwR2rBR7exNty5bu2fWly5Z2kLI3L6HbcAx3jGNzjIMCvxPTqGS9YZQrkkbNwFu6kFlXdDACVdfZo+7V3HetrK3tdo9WsBZn1R7Nj6H/wAVBxq7+61HtYu//k9LwXigv6dL5UbzKvC4FxfigDHqw0/z1R47q0t6bUG4wUtauIJOSzIwAA5kyR/WkXHkbTXZj8C4Vc1DkW7otMio5aWkgOCvpXDhXVWhjAO2ji1rLD3H8m5pm1htbCwAMxkSqsdwByUUsQAAZAFeUPq0IEgERndtgYHQz+natHg2ifV7hYCuLYDNLBQM+kCfvGDERy50GpJVRtamGDUZHN5kvl9/P60S8b4desEW7zFmWyFRt5YeWu5V24G0Ag4gZ786GWvt/Efqa3tdbuAnzVuK5Wf3ocMRBA+PJHT2yKHjXR5bsf27cUEmn37vXf58xr3T7fQf2qMv8v8Aav8AalamEUdCchGbv+gqMn/Ip8VG8CroVyUlbEphrvNA5zXSDkUSmhXdGXTGEU01IRTCKlFGhJpVpIpVFSdFcnq3H7jjQ3gCv+mRyYHLBSOxoM8O2z5jmVB8jUbZPI+S4k9gAZo91enNzT3rQUEsjBfURkrIjBzIGK844HrVTUW3uA7Cdr+r7lxTbfp0DT+FTi5jJGfk95GhwVDYNy7usOq2/WFvCYLLlQR8XYHny5mifiPEBZtG4IaACACMyQB8gZoO0WiZb1zTPhmD2Of3wQbfTILov+4URPxOxdVVQbrYgw4OSsRMj2HtSGuwKWSMqv4+nH+jWkk6cU6+Hqdwi/FmyvV1YyDyIbef1/KpfM8w6RmVh+9eDgyAlzlnnKg/hVp+LWmRStsekYKqR7GMDmO2DWVa19pRpwzJuW47HcWwCl34ljGWA55JpKWKW5yUXbv6qX+Ibl4UrfHH2/00tfq1u3LllkchVGWHpbHSeoJ/Wgrh/qsXwTlFtXR81fy2+q3PyoqXjiXLlxAwIRZVywAaR0GIIJ9+VYHD9bdazqd9x2H7OqwTPqa7aA/EZP4Vofp0JQUlVe7+fP6CWqkpNO77Nn7PtUFGp3EhEVbpgkRtDK3XtH0FVeGcOPEbjXr1whZEIsSAZhZPLl050nhDQNcGrA5NZ8udswXbH6dK1/CuiNktbYj44aFkADqBgkdefWmNRLa3XZGmhvq1wGXB/DulsrtS1aBPIO43kYzk7iazPEvDPI/+Tp1Nu4mSUwHUEbkbuCMZ6iri6O6jLsKbcswFqC2OYdpEmOxA6kRVbxDYvM5RhiFKlXgbXXOCCrw0gqWAis5Rp3u5NF3Ti1wYfjLWW7txLlt7jB7RIRrbItsekgIWVd+4kkxuGJBgxQOxoy49duG3pla5bZBaKJbttIRrYVLhPct6euI2xiSHMCOkdPxo9eI0NM600E/3/sjamGpCh7Uwr7URESZFeeBNXPD/AIefUuMHad0Hvt24npkjNZmvB7TEkx05CvTuAXfJtJAJhVAgL0XJO4gAdO/zo17Y8eZjZ7yZmpdIoD7NCxO4jpAX84/D6kmhbjXBf2e6iGVRhuBIMj+IY556V6nqNfeuWvSoBMSDKn1HAJGR15e34C/jTgdxrKswXcjboWYC7Tv+IkiAA0SeVBUvF3wdspXFcgZpLC3LijadmcD4jgkdDkmB7DqKdxXhqoNw9JmCuff+IyOXI9xVzh92La7nhfVuEKesGTE8oInvAqK5xBMmCwz6SsbsgkyMATmYnnTFUhf2knPjyMTbTgK09bYDABQkgSdp5xzgScfOs8LUMcxtS5PY9MxkEdVH5UH6zw3YTWst+55enuK1y2dyqN0jdbLEELEk+4ijHRGVHy/tUXGeH271opcwpEgiSQ33So6npHWYqsZbWJSjaAq7cS6rG0Ld27YkMzIxe5ZTFu8sMDKqAGAzADcpivc1odlvKANxHmBeW85Yx2f4geWSPu1rXtB5QSzdPkXLb7rFxPSrfuyGu+e3KG9bqTPpVVHKsnWay2bm635Z3Ha1xVZFf1D1m3lUPU7cGQaLOnGvz8/oribjKy42uQAhbSZX1kyZg9JOKo3tcFZbi/Gu3y9qkAMPUh/hxz9sVFrDAKgwWwen8xnHaAI5TTNKhIIEzAGR0kST27d/pSyht5G5ZXPgbp7VsJuZTJUqfVJE8yA4MtAI9pmrKaIXNO37OCwWbt4sVDQu5UCgH1BRvcn+cDmKjbhLxOWz6tswesSTy7xUHDiTdCZC8nExjqpjoeR70eGSXdi08a6rkM/C1j9n0ZukHc7eZAMGBAt56Ylv+ur2mv272pLJKhioEwDIQDp3g/Sl4xxezZtHzSJK4tAjeZ5KFHwj3OBTfBXAm1ei/abRJuJddLqD4gQwe2ydwEYCOsd5oU4Sm3ILiyRx+EIlABHmHlADEsNsGYBAIXuSY51jXtdc824u5mKW5YllIAHLK961E4oEnzFY88p3/X/Pag/jHE4aFUpauqQbjDBClgIUZI3AjIgkEULy6GN1O7MS3en1bRJyT369qywgGAFPyA/qKJ+PaZFa0bQtC21uA1sgF2WN5dPuESABHeTOANMue3bFVUabRuvMs2KE0viRk/LtECmR0wKkI6wfc00rPv8A2oiFZUWeB6lE1C+YF8u4jW23cocRk8wJjPTnR14YJS3AAMb1GZHpJAyPixB94rzXUoIH/r2ok8Gam95VwoNyWihaOa7t21sdMFSexFX2uSM3M1CVhauqZhcC3Jz6oNpT6c4L+o/9I7VT1+vP7M10yNqOQG9xtUH5z+tXNPxhGQnyyx5GCse0maGvGuve29m3eQKDFxrIMOE+5vn4WaNwU5gAmJqqg30gMsqXmC2hsbjyxgGBgRy9pnr0rtXr7YMKN0dQYH6SamPEFk7VQAyIeeRM/cwMRn8qdbUMrJKgBTtgggntMSvfM1aubkiu9PiLIzbV1BtlgGO11PME/DJHxAjt2qgLIPQ/U1PpHK7o+9A/Wo2HaedTbQzjjxbPYeGjFN1j7ryIGJIgwN3+oWGzMQYEtzxHLtHo74VWllU7GImOgxzPcj61No0YoLpLM20sUVSAXNsyAHySBtTpkVSfdCsfieRa/il2+83nZjJGTIHMAKOQHLlT7eqAAU8hBBHMe/uM/gc1mWsRjt0+VbvhjhaXNbZsX1bazFWXKsZRivvnHz/GmuEKq5OifhLtfvJbX07ztJPMxmJOZMR/ejjg3hS4Hi3ZFxVPqZ2CpOJG45MYOATmKjt+GEscRtm0v7sBjEyMl9sTygRXpVjhFu5Z23VUgLMMAVA5/CcHvmlZzt8DkIbYgoPB9h1l5uGZZiSqTiNqo0bBAgEnlJ7V5h4k0w0+scW9sN6hBwJJmO2R+Yr26xp7Fqy1tCtpTDKDCj0wylARgGMDl868w+0rhTqbF43Wurc3hTcKlgCFdRKqJHOMYiuxvxUdlT2+gDs4k9CeeOf49a9J+wbjPla65pyfTqLcgY+O0SR+Oxm+ntXm8Vb4PxW5pb9q/ajzLTBlnkeYIPsykqfZsZp5Gc+z3P7T9bZses2HJKMzMrKoZQQHCkgw+figYP3ugj9rcjT8O1dgPp8MFUGGQPbR1WV7Bfxmtrxb4htcSsaXyBCvbvO4PNSQLPlt0+Imf/op61jfbTxpb+i4cyYDm4+0cpRVQj5AkipcI1aXqRvk3TfQCN4ne6U/aAHZQQbqhRdYEgjeeVzbGJgwTmoFgt6DPaTE/wBqy1FSW7m1gYkTkdx1FLyxJ8o0tPr540scuY/1ZbvuAJnn0HIdv8NVLmsJ5Y6Y61Pr3/diMhmME/F6cZzj5e1Z01GOCatltbqJKW2L4oY7Tzo2+x3WuvEfKRzbOotXLYYQYYDzFaGBUkbSRII+fKglhmtXwlxH9n12mvTAS9bJP8u4Bv8AiTTKMp8h/wAR4NcXiepW/rH8jSWReuXFIW6UIUqn7sKPObcFLx13cyBXm3EeINfvXLrDLmYknaIhVliSQqgDJPKpddxF33lnLPcctcYkksQTEn7wn1fTtVMCoCTVUrvj89fxCA9TinbqjLczTSP86V1FCexfBYA/XrVgsJMGBNUtMJcAsBJ5xNXxb9R25HdqBkSTNLSSk1z0FvG7rW7ruWBAslVWYj45BIPUruxBaFAPpNWOF3Ra4brm3oGLONtu6z7ceSCNxJAdtxBOWHyFafEEsNqUsj96s7yHAEMoCrO4Z5seWcxkGrfiThQu6C9bRF3GGXaoSSh3CAB6sSAOs0GGWORKS8wcoNHjRU9Iq4Naxhlfa9sgptADemDO4CSRAgmYitHRaq6qeSlkxcZQylSWvAFiNwIJDCRGwj2zmi3wv9lzFhe1W23nctkGTzmHOccht596YuyMWCU3Uf8AgW6Dij3v2drqot1tOlwhevrZHPYZAMCYDijTUAXLAWcnbmB3BOOXLpQzZ4AbZBXO0Qp7d/mCABHatPUa4Lb3+pY5gCSD7dwenzpecNvKNLLgUEqdor+JWvCyQxd5BgI1gjl95LlpfyavOvtR1gCaG1v3kWzcbERKqq46fe+lbvjDx49i3sZB5jCEBADEcpKgkADuTzHKvJ9frbl199wyxgT7AQAPYCiYYuUtz6EdTOMYbVV/sKT1+tdFMVqcD/n6U1RnGr4b43+z3IY/unIFwdowr/NZz7E+1aX2i6qXsWuiI7x2NxlXHsRaB/H3oWYV2o1LuQXM7UVAf5VBCj3ipviitc2Qo2J/zFWddoblogXEZCwldwIkEYIPIj5VV2yCP8yK2vEfiy9rFsrcW0osoEU20IJAAUbiWO7l+ZqvmEW2nfyMa+vww2CoaOxypH/EH5RUQmluXMgZ9Ijp7n6SaQH9KmKo6ctzsVl5fKltjI+dPjlTGMTAzXFDrhz85+dPAqK0JyedSJyrqOIopWWfeuBFK1ccJZUbh8x7de/SrRQc8jnOT+GapBJYDPyq/vgc+ZyI5R/Sg5B/SLhsNPDl5EvgsQFVWYsTIELubJyOhj+1EB8QNuuEAbUtWyFYQTcuKXAY9ItwI/icCghOHXnttsAIyzetQQoEGJI3BtsmJJJAHuQ+E7gci2S+8sLr5xcRRgNA9QELgkdInMITjPwpfnQ7KLy6ikvD9vL6BXwHSeWnmXQDeadzBQCAx3eWI5Acse9aY1pHK2fxYA/TMVBZbHXmantWx7/WtWGNRVJG2oxS6LFnWd0dfeAR+VO1VsOuGweo6VJZjtXPppMjB/I/OrOK8xaW1s8m+0Xwnct3TqQxuAx5k81MQCOyfp+NBFxp/CvofUWC6icMK8t+0bw3btst2zbFpTCXFE7dx3FXE4yBDAQAQO9UclBqJk67SJL2kPmvuBampFaKiNlhSiaIY5YYVEx/z/PnTrbYipNPYLuqDBYgTz9/xqj45ZeEXOSjHt8FUDn+H9aaTRUngW6VLh7TINpMMQ0GMRBAbPwzNPXwmjlkZXs3EiRtMQe+/OTge3zoD1EImnj/AEfU5E+EmvJvv08vqBpn2+ldNFet8O27VuVtXbrHoRAHID4Wg5PITQtdSMHBHQ4P0NXx5VPoX1eiyaWlkrn4Xx9K/iyVabtmat6Xhd+4NyWbrr/EttyPqFilu8Mu21BuW7lsNO0ujKGgZjcBNEtCVMp26UL+tOuMAMUx2riBGaKjLV1x6iJqaOLOm+KZiATVhWxJAIPc9fw/Gq+mXHczkdPapAwJz1zil5O2aeFbIUwpuWTprtoKwNy2lp/WPQpKbyvpz1A7551veA7A9d0xLbkUAcoKM5knkdyiP5aEOL8U869cuEBd7ExMgDkon2AiinwJrSUZIxbggxk7yZJ/2j6UviTc02ei9njVJeXPz6/oOrfWKsWjWWNUZmMdYq/auCtJBZLgv22qdTVNHp37SByyfarCsoN9Fi9a3Axg9DQ/4l8PrrLRRjsuD4W7GQcjqpj59vcgtEnn9KS6E3D0gsZHLMe/tVJRsH2nFnz7xXhl3TXjavDay5PUEHkynqp7/wBRUGwGvcfEHhHS6trfnKZVoDKxDFTLFD7SPn2Imsp/sw4eWeBeUSIC3TAxyEgn6k1FGNPQTvwdHnnhLwx+26kWtxRQpd3ABIUYAAOJZiAJ9+1Hh+yrS27bsrXbtzY/lB2RV3QdhhQORzkxiifgnBtPpl2WLaoD8Tc2aP4mOW+RwJwK63qdxVvdo+XIUGeOUn3wOabQ7eZdol8G+E7dpA1wi7dT4RHpTsRIG75nlFYfixr3nk6guqn0qqKCCnQ7jyYsYAwRBNEfD9aVuiORkdfcjl8qsa7iLEhbbhGOZYEA/wBaSyYtkuBqeqnh1HtJ+K1/Hp8ACcG21tCv+oFMGcEQpzHsR/0il0etvWLhFm0t03ADsbaDIaCVMN0MQSJjuRV/i+s4gHdc+UWClrRBaGUhj6WJQjFZOk1TpqAmnnz3UC1ulgCLod2ac7VQFsnJIHUChqKvo0M+aWXSTk0vk75v6BvpeOC5pRekAEenaSfaO5MyIxkUM+NuI2tTpblh2G7BQnOxwYUk/d5kH2Y0zxh4iS0gUPFpCwLCA1xx8UBYHxHJAAnHQ15LxHidy626SADKqpI2xyMjm3vRcOC5bjzOfNGMdpnO1NZqVgf/ACaUJWoZZHTYzTywpqnMxUMldlhm6bunYUm+B8R/KiNNEGUMvwkSCI/z/wBVHc0A7D8qzf8A0L4Gw8f7lJirN2ABPKJac46CjnwTZVFYpndAOMSAYA/A15wlxlaYBzyPI8+fevUPA25tHbJYyxbPUAEqqg84AFNQjUrH9DqFl4ffYReXJjczN23Qo+e2P71ataUARP0/pNRWbYUQv161MjUyjVdihivMSO6jP4jr8x9KsWb6kSCD7iog1I9hTnke4wT8+/40QE0XRejlUauTcn+WB+Jk/wBKpMt0fCysOzAg/VZ/7ajbVXxytA+4urH5gH8qhldiNG9eyD2qA3fzrMvtqdpIt25AmPNyY6fBH51irxDWNBZLNofzOXP/ABxVHNIvGPkkE1/UlhtXA6modVxFLagFlUDElgAPrQ6Ljbpu3nujEhALa/KF9R/3dat8S+0DhdtsadRcyA1sISmQPi5p3PWhSm10gGfOsEU2i5d8SJbG9ZcIRuMGMqW6xPp9WOlO4hxvTC1vvXUVb2zyjJksG9YMj0BMEz7g5rzjxp41OpHk24FsEl2GfMMiAOyKFAHUxmhAoM1R49/MjA1Ot9pPcl0eia3jS2DcS5ee6PTDIzMgBAkYOJ7djUNrxva0/m7N2/atsKgHIEk/vCTsX4Qdskx0oTdyNKBsIUsBvDHaSNzERETBHXEe9ZyiqQwLuQXN+pzlj9nGKV9tKnZf4jxS5qLm+4QTEKAIVR0VR0H5mZNQqRBzHbH+R/5qIGnA02lRkN27YppsUpNdUlSMim7jTzTTVWWNfhoHljvJkT1np26VZXn+H9qzuE3PiHyP9DV4tn8KzciqbHoO4ooGOUDAb8fUBP0x+Fek+DD/APDsj+U/95rq6noj36V779PuElpqsoa6uoiPReQ8CnE4rq6rg2KaaTXV1SQI7YPyP6V4Y/HdQTm6x+cHr7ikrqG+zG/Vck4bdra7Fu8c1DKVN1oIMgQJ9pUAx7VnCurqlGFkyTm/G2/UYxzSda6urgZbvcQdrFu2T6ELwPp/QkVTWurqhF5j1p611dVih1LXV1QcMpprq6oZxY4ef3g9wa0rnSurqSze8OYfdP/Z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8372" name="AutoShape 4" descr="data:image/jpg;base64,/9j/4AAQSkZJRgABAQAAAQABAAD/2wCEAAkGBhISERUUExQVFRUWFxgYGBcXFhccGhsdGhcXFxccHhwXHCYeGB0jHBodHy8gIycpLCwsFR8xNTAqNSYtLCkBCQoKDgwOGg8PGi8kHyQsNSwsLCwuLCwqLCkqLCw0LC8sMDQvLC0sLCwsLCwsKSwpLSwsKSwsLCwuLDUsLCwsLP/AABEIAIQAvgMBIgACEQEDEQH/xAAcAAABBQEBAQAAAAAAAAAAAAAGAQIDBAUABwj/xAA8EAACAQMCBAQDBQcDBAMAAAABAhEAAyEEEgUxQVEGEyJhMnGRB0KBobEUI1JiwdHwM5KigrLh8SRys//EABoBAAIDAQEAAAAAAAAAAAAAAAMEAQIFAAb/xAAtEQACAgEEAAMHBQEBAAAAAAAAAQIRAwQSITEiQXETMlGBocHwBWGRseHxFP/aAAwDAQACEQMRAD8A3FubsMFnp/C/cSThvbE9O1CPjbxN5I8izKucs0km2D2P8bdP4QJ6it/VXJTeGAXaS+6cbRuJ5HoK8o09p9TqAC/quvlo+Gcsc9FUf8aRwY03ufkHyya4XmT6PhYZfNusUtAlRtjzLrDmtsNjH3nb0rPU4q8OJeTbDBBaVwSlu2x8y4oMbrl7/UFuRyUrvgwFA3U23rl1F4L5Aayg2oqhg4sqfSoPmKJMiT3cnMVYs6S5cvebe0gOfUFa4PhEKijzdsGFXlAXpimJ5IJ1NpftaBxhJ+6voPt6zUvdS0C73Su+4EkC0Cha1bAmEg7WZjzYqCTtM67M15Cm+1qCgm9Z27xabbLNbad9y1uB3C0d9s/DuUBaGuLa57qslhbhtbi91grRcuky5bmdoOFViY59ar+HmW1q7DXQbYVwxLhlC4O1sjkGg+8R1rtqa47LbmnRLxXhKevyQyug3XLDsHIWA3mWrgxftQQ0/EAZ9QzW94J8UPcYae8dzR+6ZsloklCfvGMqTkwR2rBR7exNty5bu2fWly5Z2kLI3L6HbcAx3jGNzjIMCvxPTqGS9YZQrkkbNwFu6kFlXdDACVdfZo+7V3HetrK3tdo9WsBZn1R7Nj6H/wAVBxq7+61HtYu//k9LwXigv6dL5UbzKvC4FxfigDHqw0/z1R47q0t6bUG4wUtauIJOSzIwAA5kyR/WkXHkbTXZj8C4Vc1DkW7otMio5aWkgOCvpXDhXVWhjAO2ji1rLD3H8m5pm1htbCwAMxkSqsdwByUUsQAAZAFeUPq0IEgERndtgYHQz+natHg2ifV7hYCuLYDNLBQM+kCfvGDERy50GpJVRtamGDUZHN5kvl9/P60S8b4desEW7zFmWyFRt5YeWu5V24G0Ag4gZ786GWvt/Efqa3tdbuAnzVuK5Wf3ocMRBA+PJHT2yKHjXR5bsf27cUEmn37vXf58xr3T7fQf2qMv8v8Aav8AalamEUdCchGbv+gqMn/Ip8VG8CroVyUlbEphrvNA5zXSDkUSmhXdGXTGEU01IRTCKlFGhJpVpIpVFSdFcnq3H7jjQ3gCv+mRyYHLBSOxoM8O2z5jmVB8jUbZPI+S4k9gAZo91enNzT3rQUEsjBfURkrIjBzIGK844HrVTUW3uA7Cdr+r7lxTbfp0DT+FTi5jJGfk95GhwVDYNy7usOq2/WFvCYLLlQR8XYHny5mifiPEBZtG4IaACACMyQB8gZoO0WiZb1zTPhmD2Of3wQbfTILov+4URPxOxdVVQbrYgw4OSsRMj2HtSGuwKWSMqv4+nH+jWkk6cU6+Hqdwi/FmyvV1YyDyIbef1/KpfM8w6RmVh+9eDgyAlzlnnKg/hVp+LWmRStsekYKqR7GMDmO2DWVa19pRpwzJuW47HcWwCl34ljGWA55JpKWKW5yUXbv6qX+Ibl4UrfHH2/00tfq1u3LllkchVGWHpbHSeoJ/Wgrh/qsXwTlFtXR81fy2+q3PyoqXjiXLlxAwIRZVywAaR0GIIJ9+VYHD9bdazqd9x2H7OqwTPqa7aA/EZP4Vofp0JQUlVe7+fP6CWqkpNO77Nn7PtUFGp3EhEVbpgkRtDK3XtH0FVeGcOPEbjXr1whZEIsSAZhZPLl050nhDQNcGrA5NZ8udswXbH6dK1/CuiNktbYj44aFkADqBgkdefWmNRLa3XZGmhvq1wGXB/DulsrtS1aBPIO43kYzk7iazPEvDPI/+Tp1Nu4mSUwHUEbkbuCMZ6iri6O6jLsKbcswFqC2OYdpEmOxA6kRVbxDYvM5RhiFKlXgbXXOCCrw0gqWAis5Rp3u5NF3Ti1wYfjLWW7txLlt7jB7RIRrbItsekgIWVd+4kkxuGJBgxQOxoy49duG3pla5bZBaKJbttIRrYVLhPct6euI2xiSHMCOkdPxo9eI0NM600E/3/sjamGpCh7Uwr7URESZFeeBNXPD/AIefUuMHad0Hvt24npkjNZmvB7TEkx05CvTuAXfJtJAJhVAgL0XJO4gAdO/zo17Y8eZjZ7yZmpdIoD7NCxO4jpAX84/D6kmhbjXBf2e6iGVRhuBIMj+IY556V6nqNfeuWvSoBMSDKn1HAJGR15e34C/jTgdxrKswXcjboWYC7Tv+IkiAA0SeVBUvF3wdspXFcgZpLC3LijadmcD4jgkdDkmB7DqKdxXhqoNw9JmCuff+IyOXI9xVzh92La7nhfVuEKesGTE8oInvAqK5xBMmCwz6SsbsgkyMATmYnnTFUhf2knPjyMTbTgK09bYDABQkgSdp5xzgScfOs8LUMcxtS5PY9MxkEdVH5UH6zw3YTWst+55enuK1y2dyqN0jdbLEELEk+4ijHRGVHy/tUXGeH271opcwpEgiSQ33So6npHWYqsZbWJSjaAq7cS6rG0Ld27YkMzIxe5ZTFu8sMDKqAGAzADcpivc1odlvKANxHmBeW85Yx2f4geWSPu1rXtB5QSzdPkXLb7rFxPSrfuyGu+e3KG9bqTPpVVHKsnWay2bm635Z3Ha1xVZFf1D1m3lUPU7cGQaLOnGvz8/oribjKy42uQAhbSZX1kyZg9JOKo3tcFZbi/Gu3y9qkAMPUh/hxz9sVFrDAKgwWwen8xnHaAI5TTNKhIIEzAGR0kST27d/pSyht5G5ZXPgbp7VsJuZTJUqfVJE8yA4MtAI9pmrKaIXNO37OCwWbt4sVDQu5UCgH1BRvcn+cDmKjbhLxOWz6tswesSTy7xUHDiTdCZC8nExjqpjoeR70eGSXdi08a6rkM/C1j9n0ZukHc7eZAMGBAt56Ylv+ur2mv272pLJKhioEwDIQDp3g/Sl4xxezZtHzSJK4tAjeZ5KFHwj3OBTfBXAm1ei/abRJuJddLqD4gQwe2ydwEYCOsd5oU4Sm3ILiyRx+EIlABHmHlADEsNsGYBAIXuSY51jXtdc824u5mKW5YllIAHLK961E4oEnzFY88p3/X/Pag/jHE4aFUpauqQbjDBClgIUZI3AjIgkEULy6GN1O7MS3en1bRJyT369qywgGAFPyA/qKJ+PaZFa0bQtC21uA1sgF2WN5dPuESABHeTOANMue3bFVUabRuvMs2KE0viRk/LtECmR0wKkI6wfc00rPv8A2oiFZUWeB6lE1C+YF8u4jW23cocRk8wJjPTnR14YJS3AAMb1GZHpJAyPixB94rzXUoIH/r2ok8Gam95VwoNyWihaOa7t21sdMFSexFX2uSM3M1CVhauqZhcC3Jz6oNpT6c4L+o/9I7VT1+vP7M10yNqOQG9xtUH5z+tXNPxhGQnyyx5GCse0maGvGuve29m3eQKDFxrIMOE+5vn4WaNwU5gAmJqqg30gMsqXmC2hsbjyxgGBgRy9pnr0rtXr7YMKN0dQYH6SamPEFk7VQAyIeeRM/cwMRn8qdbUMrJKgBTtgggntMSvfM1aubkiu9PiLIzbV1BtlgGO11PME/DJHxAjt2qgLIPQ/U1PpHK7o+9A/Wo2HaedTbQzjjxbPYeGjFN1j7ryIGJIgwN3+oWGzMQYEtzxHLtHo74VWllU7GImOgxzPcj61No0YoLpLM20sUVSAXNsyAHySBtTpkVSfdCsfieRa/il2+83nZjJGTIHMAKOQHLlT7eqAAU8hBBHMe/uM/gc1mWsRjt0+VbvhjhaXNbZsX1bazFWXKsZRivvnHz/GmuEKq5OifhLtfvJbX07ztJPMxmJOZMR/ejjg3hS4Hi3ZFxVPqZ2CpOJG45MYOATmKjt+GEscRtm0v7sBjEyMl9sTygRXpVjhFu5Z23VUgLMMAVA5/CcHvmlZzt8DkIbYgoPB9h1l5uGZZiSqTiNqo0bBAgEnlJ7V5h4k0w0+scW9sN6hBwJJmO2R+Yr26xp7Fqy1tCtpTDKDCj0wylARgGMDl868w+0rhTqbF43Wurc3hTcKlgCFdRKqJHOMYiuxvxUdlT2+gDs4k9CeeOf49a9J+wbjPla65pyfTqLcgY+O0SR+Oxm+ntXm8Vb4PxW5pb9q/ajzLTBlnkeYIPsykqfZsZp5Gc+z3P7T9bZses2HJKMzMrKoZQQHCkgw+figYP3ugj9rcjT8O1dgPp8MFUGGQPbR1WV7Bfxmtrxb4htcSsaXyBCvbvO4PNSQLPlt0+Imf/op61jfbTxpb+i4cyYDm4+0cpRVQj5AkipcI1aXqRvk3TfQCN4ne6U/aAHZQQbqhRdYEgjeeVzbGJgwTmoFgt6DPaTE/wBqy1FSW7m1gYkTkdx1FLyxJ8o0tPr540scuY/1ZbvuAJnn0HIdv8NVLmsJ5Y6Y61Pr3/diMhmME/F6cZzj5e1Z01GOCatltbqJKW2L4oY7Tzo2+x3WuvEfKRzbOotXLYYQYYDzFaGBUkbSRII+fKglhmtXwlxH9n12mvTAS9bJP8u4Bv8AiTTKMp8h/wAR4NcXiepW/rH8jSWReuXFIW6UIUqn7sKPObcFLx13cyBXm3EeINfvXLrDLmYknaIhVliSQqgDJPKpddxF33lnLPcctcYkksQTEn7wn1fTtVMCoCTVUrvj89fxCA9TinbqjLczTSP86V1FCexfBYA/XrVgsJMGBNUtMJcAsBJ5xNXxb9R25HdqBkSTNLSSk1z0FvG7rW7ruWBAslVWYj45BIPUruxBaFAPpNWOF3Ra4brm3oGLONtu6z7ceSCNxJAdtxBOWHyFafEEsNqUsj96s7yHAEMoCrO4Z5seWcxkGrfiThQu6C9bRF3GGXaoSSh3CAB6sSAOs0GGWORKS8wcoNHjRU9Iq4Naxhlfa9sgptADemDO4CSRAgmYitHRaq6qeSlkxcZQylSWvAFiNwIJDCRGwj2zmi3wv9lzFhe1W23nctkGTzmHOccht596YuyMWCU3Uf8AgW6Dij3v2drqot1tOlwhevrZHPYZAMCYDijTUAXLAWcnbmB3BOOXLpQzZ4AbZBXO0Qp7d/mCABHatPUa4Lb3+pY5gCSD7dwenzpecNvKNLLgUEqdor+JWvCyQxd5BgI1gjl95LlpfyavOvtR1gCaG1v3kWzcbERKqq46fe+lbvjDx49i3sZB5jCEBADEcpKgkADuTzHKvJ9frbl199wyxgT7AQAPYCiYYuUtz6EdTOMYbVV/sKT1+tdFMVqcD/n6U1RnGr4b43+z3IY/unIFwdowr/NZz7E+1aX2i6qXsWuiI7x2NxlXHsRaB/H3oWYV2o1LuQXM7UVAf5VBCj3ipviitc2Qo2J/zFWddoblogXEZCwldwIkEYIPIj5VV2yCP8yK2vEfiy9rFsrcW0osoEU20IJAAUbiWO7l+ZqvmEW2nfyMa+vww2CoaOxypH/EH5RUQmluXMgZ9Ijp7n6SaQH9KmKo6ctzsVl5fKltjI+dPjlTGMTAzXFDrhz85+dPAqK0JyedSJyrqOIopWWfeuBFK1ccJZUbh8x7de/SrRQc8jnOT+GapBJYDPyq/vgc+ZyI5R/Sg5B/SLhsNPDl5EvgsQFVWYsTIELubJyOhj+1EB8QNuuEAbUtWyFYQTcuKXAY9ItwI/icCghOHXnttsAIyzetQQoEGJI3BtsmJJJAHuQ+E7gci2S+8sLr5xcRRgNA9QELgkdInMITjPwpfnQ7KLy6ikvD9vL6BXwHSeWnmXQDeadzBQCAx3eWI5Acse9aY1pHK2fxYA/TMVBZbHXmantWx7/WtWGNRVJG2oxS6LFnWd0dfeAR+VO1VsOuGweo6VJZjtXPppMjB/I/OrOK8xaW1s8m+0Xwnct3TqQxuAx5k81MQCOyfp+NBFxp/CvofUWC6icMK8t+0bw3btst2zbFpTCXFE7dx3FXE4yBDAQAQO9UclBqJk67SJL2kPmvuBampFaKiNlhSiaIY5YYVEx/z/PnTrbYipNPYLuqDBYgTz9/xqj45ZeEXOSjHt8FUDn+H9aaTRUngW6VLh7TINpMMQ0GMRBAbPwzNPXwmjlkZXs3EiRtMQe+/OTge3zoD1EImnj/AEfU5E+EmvJvv08vqBpn2+ldNFet8O27VuVtXbrHoRAHID4Wg5PITQtdSMHBHQ4P0NXx5VPoX1eiyaWlkrn4Xx9K/iyVabtmat6Xhd+4NyWbrr/EttyPqFilu8Mu21BuW7lsNO0ujKGgZjcBNEtCVMp26UL+tOuMAMUx2riBGaKjLV1x6iJqaOLOm+KZiATVhWxJAIPc9fw/Gq+mXHczkdPapAwJz1zil5O2aeFbIUwpuWTprtoKwNy2lp/WPQpKbyvpz1A7551veA7A9d0xLbkUAcoKM5knkdyiP5aEOL8U869cuEBd7ExMgDkon2AiinwJrSUZIxbggxk7yZJ/2j6UviTc02ei9njVJeXPz6/oOrfWKsWjWWNUZmMdYq/auCtJBZLgv22qdTVNHp37SByyfarCsoN9Fi9a3Axg9DQ/4l8PrrLRRjsuD4W7GQcjqpj59vcgtEnn9KS6E3D0gsZHLMe/tVJRsH2nFnz7xXhl3TXjavDay5PUEHkynqp7/wBRUGwGvcfEHhHS6trfnKZVoDKxDFTLFD7SPn2Imsp/sw4eWeBeUSIC3TAxyEgn6k1FGNPQTvwdHnnhLwx+26kWtxRQpd3ABIUYAAOJZiAJ9+1Hh+yrS27bsrXbtzY/lB2RV3QdhhQORzkxiifgnBtPpl2WLaoD8Tc2aP4mOW+RwJwK63qdxVvdo+XIUGeOUn3wOabQ7eZdol8G+E7dpA1wi7dT4RHpTsRIG75nlFYfixr3nk6guqn0qqKCCnQ7jyYsYAwRBNEfD9aVuiORkdfcjl8qsa7iLEhbbhGOZYEA/wBaSyYtkuBqeqnh1HtJ+K1/Hp8ACcG21tCv+oFMGcEQpzHsR/0il0etvWLhFm0t03ADsbaDIaCVMN0MQSJjuRV/i+s4gHdc+UWClrRBaGUhj6WJQjFZOk1TpqAmnnz3UC1ulgCLod2ac7VQFsnJIHUChqKvo0M+aWXSTk0vk75v6BvpeOC5pRekAEenaSfaO5MyIxkUM+NuI2tTpblh2G7BQnOxwYUk/d5kH2Y0zxh4iS0gUPFpCwLCA1xx8UBYHxHJAAnHQ15LxHidy626SADKqpI2xyMjm3vRcOC5bjzOfNGMdpnO1NZqVgf/ACaUJWoZZHTYzTywpqnMxUMldlhm6bunYUm+B8R/KiNNEGUMvwkSCI/z/wBVHc0A7D8qzf8A0L4Gw8f7lJirN2ABPKJac46CjnwTZVFYpndAOMSAYA/A15wlxlaYBzyPI8+fevUPA25tHbJYyxbPUAEqqg84AFNQjUrH9DqFl4ffYReXJjczN23Qo+e2P71ataUARP0/pNRWbYUQv161MjUyjVdihivMSO6jP4jr8x9KsWb6kSCD7iog1I9hTnke4wT8+/40QE0XRejlUauTcn+WB+Jk/wBKpMt0fCysOzAg/VZ/7ajbVXxytA+4urH5gH8qhldiNG9eyD2qA3fzrMvtqdpIt25AmPNyY6fBH51irxDWNBZLNofzOXP/ABxVHNIvGPkkE1/UlhtXA6modVxFLagFlUDElgAPrQ6Ljbpu3nujEhALa/KF9R/3dat8S+0DhdtsadRcyA1sISmQPi5p3PWhSm10gGfOsEU2i5d8SJbG9ZcIRuMGMqW6xPp9WOlO4hxvTC1vvXUVb2zyjJksG9YMj0BMEz7g5rzjxp41OpHk24FsEl2GfMMiAOyKFAHUxmhAoM1R49/MjA1Ot9pPcl0eia3jS2DcS5ee6PTDIzMgBAkYOJ7djUNrxva0/m7N2/atsKgHIEk/vCTsX4Qdskx0oTdyNKBsIUsBvDHaSNzERETBHXEe9ZyiqQwLuQXN+pzlj9nGKV9tKnZf4jxS5qLm+4QTEKAIVR0VR0H5mZNQqRBzHbH+R/5qIGnA02lRkN27YppsUpNdUlSMim7jTzTTVWWNfhoHljvJkT1np26VZXn+H9qzuE3PiHyP9DV4tn8KzciqbHoO4ooGOUDAb8fUBP0x+Fek+DD/APDsj+U/95rq6noj36V779PuElpqsoa6uoiPReQ8CnE4rq6rg2KaaTXV1SQI7YPyP6V4Y/HdQTm6x+cHr7ikrqG+zG/Vck4bdra7Fu8c1DKVN1oIMgQJ9pUAx7VnCurqlGFkyTm/G2/UYxzSda6urgZbvcQdrFu2T6ELwPp/QkVTWurqhF5j1p611dVih1LXV1QcMpprq6oZxY4ef3g9wa0rnSurqSze8OYfdP/Z"/>
          <p:cNvSpPr>
            <a:spLocks noChangeAspect="1" noChangeArrowheads="1"/>
          </p:cNvSpPr>
          <p:nvPr/>
        </p:nvSpPr>
        <p:spPr bwMode="auto">
          <a:xfrm>
            <a:off x="63500" y="-574675"/>
            <a:ext cx="1695450" cy="1181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8374" name="Picture 6" descr="http://www.epochtimes.com/i6/702170228311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409692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75163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WELL-ANTHOLOGIZED FEMALE CHINESE-HERITAGE WRITERS IN THE US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472" y="2500306"/>
            <a:ext cx="7239000" cy="4026868"/>
          </a:xfrm>
          <a:solidFill>
            <a:schemeClr val="accent2">
              <a:lumMod val="75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Sui Sin Far</a:t>
            </a:r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(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Edith Maude Eaton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）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Jade Snow Wong</a:t>
            </a:r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zh-TW" alt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黃玉雪</a:t>
            </a:r>
            <a:endParaRPr lang="en-US" altLang="zh-TW" sz="32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Yu </a:t>
            </a:r>
            <a:r>
              <a:rPr lang="en-US" altLang="zh-TW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Lihua</a:t>
            </a:r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zh-TW" alt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於梨華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MAXINE HONG KINGSTON </a:t>
            </a:r>
            <a:r>
              <a:rPr lang="zh-TW" alt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湯婷婷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AMY TAN</a:t>
            </a:r>
            <a:r>
              <a:rPr lang="zh-TW" alt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　</a:t>
            </a:r>
            <a:r>
              <a:rPr lang="zh-TW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譚恩美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Gish (Lillian) Jen 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任璧蓮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Sandra </a:t>
            </a:r>
            <a:r>
              <a:rPr lang="en-US" altLang="zh-TW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Tsing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altLang="zh-TW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Loh</a:t>
            </a:r>
            <a:r>
              <a:rPr lang="en-US" altLang="zh-TW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</a:p>
          <a:p>
            <a:pPr algn="ctr"/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Shirley </a:t>
            </a:r>
            <a:r>
              <a:rPr lang="en-US" altLang="zh-TW" sz="32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Geok-lin</a:t>
            </a:r>
            <a:r>
              <a:rPr lang="en-US" altLang="zh-TW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Lim</a:t>
            </a:r>
            <a:endParaRPr lang="en-US" altLang="zh-TW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Bernard MT Condensed" pitchFamily="18" charset="0"/>
            </a:endParaRPr>
          </a:p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en-US" altLang="zh-TW" sz="5400" dirty="0" smtClean="0">
                <a:latin typeface="Bernard MT Condensed" pitchFamily="18" charset="0"/>
              </a:rPr>
              <a:t>OTHERS</a:t>
            </a:r>
            <a:endParaRPr lang="zh-TW" altLang="en-US" sz="5400" dirty="0">
              <a:latin typeface="Bernard MT Condense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7239000" cy="4955562"/>
          </a:xfrm>
        </p:spPr>
        <p:txBody>
          <a:bodyPr vert="horz">
            <a:normAutofit fontScale="55000" lnSpcReduction="20000"/>
          </a:bodyPr>
          <a:lstStyle/>
          <a:p>
            <a:pPr algn="ctr"/>
            <a:r>
              <a:rPr lang="en-US" altLang="zh-TW" dirty="0" smtClean="0"/>
              <a:t>Margaret Chin</a:t>
            </a:r>
            <a:endParaRPr lang="zh-TW" altLang="zh-TW" dirty="0" smtClean="0"/>
          </a:p>
          <a:p>
            <a:r>
              <a:rPr lang="en-US" altLang="zh-TW" dirty="0" smtClean="0"/>
              <a:t>(the first female Chinese American member of NYC Council to represent the Manhattan Chinatown area)</a:t>
            </a:r>
            <a:endParaRPr lang="zh-TW" altLang="zh-TW" dirty="0" smtClean="0"/>
          </a:p>
          <a:p>
            <a:pPr algn="ctr"/>
            <a:r>
              <a:rPr lang="en-US" altLang="zh-TW" dirty="0" smtClean="0"/>
              <a:t>Grace </a:t>
            </a:r>
            <a:r>
              <a:rPr lang="en-US" altLang="zh-TW" dirty="0" err="1" smtClean="0"/>
              <a:t>Meng</a:t>
            </a:r>
            <a:endParaRPr lang="zh-TW" altLang="zh-TW" dirty="0" smtClean="0"/>
          </a:p>
          <a:p>
            <a:r>
              <a:rPr lang="en-US" altLang="zh-TW" dirty="0" smtClean="0"/>
              <a:t>(so far the youngest Chinese-American assemblywoman in New York)</a:t>
            </a:r>
            <a:endParaRPr lang="zh-TW" altLang="zh-TW" dirty="0" smtClean="0"/>
          </a:p>
          <a:p>
            <a:pPr algn="ctr"/>
            <a:r>
              <a:rPr lang="en-US" altLang="zh-TW" dirty="0" smtClean="0"/>
              <a:t>Lisa A. Wong</a:t>
            </a:r>
            <a:endParaRPr lang="zh-TW" altLang="zh-TW" dirty="0" smtClean="0"/>
          </a:p>
          <a:p>
            <a:r>
              <a:rPr lang="en-US" altLang="zh-TW" dirty="0" smtClean="0"/>
              <a:t>(Massachusetts’s first female Chinese-heritage mayor and so far the US’s second youngest Chinese-heritage mayor)</a:t>
            </a:r>
            <a:endParaRPr lang="zh-TW" altLang="zh-TW" dirty="0" smtClean="0"/>
          </a:p>
          <a:p>
            <a:pPr algn="ctr"/>
            <a:r>
              <a:rPr lang="en-US" altLang="zh-TW" dirty="0" smtClean="0"/>
              <a:t>Jean </a:t>
            </a:r>
            <a:r>
              <a:rPr lang="en-US" altLang="zh-TW" dirty="0" err="1" smtClean="0"/>
              <a:t>Quan</a:t>
            </a:r>
            <a:endParaRPr lang="zh-TW" altLang="zh-TW" dirty="0" smtClean="0"/>
          </a:p>
          <a:p>
            <a:r>
              <a:rPr lang="en-US" altLang="zh-TW" dirty="0" smtClean="0"/>
              <a:t>(the US’s first female Chinese-heritage mayor of a large and major city)</a:t>
            </a:r>
            <a:endParaRPr lang="zh-TW" altLang="zh-TW" dirty="0" smtClean="0"/>
          </a:p>
          <a:p>
            <a:pPr algn="ctr"/>
            <a:r>
              <a:rPr lang="en-US" altLang="zh-TW" dirty="0" err="1" smtClean="0"/>
              <a:t>Chia-lin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Pao</a:t>
            </a:r>
            <a:r>
              <a:rPr lang="en-US" altLang="zh-TW" dirty="0" smtClean="0"/>
              <a:t> Tao</a:t>
            </a:r>
            <a:endParaRPr lang="zh-TW" altLang="zh-TW" dirty="0" smtClean="0"/>
          </a:p>
          <a:p>
            <a:r>
              <a:rPr lang="en-US" altLang="zh-TW" dirty="0" smtClean="0"/>
              <a:t>(Winner of Life-Long Achievements in Southwestern Branch of the Association for Asian Studies and Successful Lawsuit against Discrimination in the University of Arizona)</a:t>
            </a:r>
          </a:p>
          <a:p>
            <a:endParaRPr lang="zh-TW" altLang="zh-TW" dirty="0" smtClean="0"/>
          </a:p>
          <a:p>
            <a:pPr algn="ctr"/>
            <a:r>
              <a:rPr lang="en-US" altLang="zh-TW" sz="7300" dirty="0" smtClean="0">
                <a:solidFill>
                  <a:schemeClr val="accent2">
                    <a:lumMod val="75000"/>
                  </a:schemeClr>
                </a:solidFill>
              </a:rPr>
              <a:t>MORE FEMALE CHINESE-HERITAGE PIONEERS AT THE TOP OF US PROFESSION</a:t>
            </a:r>
            <a:endParaRPr lang="zh-TW" altLang="zh-TW" sz="73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UNBALANCED RATIO: </a:t>
            </a:r>
            <a:b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THE CHINESE AMERICAN</a:t>
            </a:r>
            <a:b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</a:rPr>
              <a:t>“BACHELOR’S SOCIETY”</a:t>
            </a:r>
            <a:endParaRPr lang="zh-TW" alt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71744"/>
            <a:ext cx="7239000" cy="3883992"/>
          </a:xfrm>
        </p:spPr>
        <p:txBody>
          <a:bodyPr vert="horz"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7224" y="2714620"/>
          <a:ext cx="6572296" cy="35719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86148"/>
                <a:gridCol w="328614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Bernard MT Condensed" pitchFamily="18" charset="0"/>
                        </a:rPr>
                        <a:t>YEARS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Bernard MT Condensed" pitchFamily="18" charset="0"/>
                        </a:rPr>
                        <a:t>RATIO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1860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18:1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1870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13:1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1890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27:1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1900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26:1</a:t>
                      </a:r>
                      <a:endParaRPr lang="zh-TW" altLang="en-US" sz="4000" b="1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962998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CHANGES OF LEGAL TARGETS: </a:t>
            </a:r>
            <a:b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 CHINESE OR ASIAN WOMEN IN THE US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2976" y="2071678"/>
          <a:ext cx="6096000" cy="4555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5014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YEARS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LAWS</a:t>
                      </a:r>
                      <a:endParaRPr lang="zh-TW" altLang="en-US" sz="2400" dirty="0"/>
                    </a:p>
                  </a:txBody>
                  <a:tcPr/>
                </a:tc>
              </a:tr>
              <a:tr h="1236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1870</a:t>
                      </a:r>
                    </a:p>
                    <a:p>
                      <a:pPr algn="ctr"/>
                      <a:endParaRPr lang="en-US" altLang="zh-TW" sz="4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PAGE ACT:</a:t>
                      </a: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“GOOD STANDING” PAPERWORK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55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1924</a:t>
                      </a:r>
                      <a:endParaRPr lang="zh-TW" altLang="en-US" sz="4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 ASIAN-HERITAGE</a:t>
                      </a:r>
                      <a:r>
                        <a:rPr lang="en-US" altLang="zh-TW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WOMEN’S ENTRANCE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36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1947</a:t>
                      </a:r>
                      <a:endParaRPr lang="zh-TW" altLang="en-US" sz="4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WAR BRIDE ACT:</a:t>
                      </a: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OVER 6000 FOREIGN WIVES</a:t>
                      </a:r>
                      <a:r>
                        <a:rPr lang="en-US" altLang="zh-TW" sz="2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IN 1947-1950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612058" cy="20574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>
                <a:latin typeface="Bernard MT Condensed" pitchFamily="18" charset="0"/>
              </a:rPr>
              <a:t>US MISCONCEPTION ABOUT ASIAN WOMEN TOGETHER WITH </a:t>
            </a:r>
            <a:br>
              <a:rPr lang="en-US" altLang="zh-TW" sz="3600" dirty="0" smtClean="0">
                <a:latin typeface="Bernard MT Condensed" pitchFamily="18" charset="0"/>
              </a:rPr>
            </a:br>
            <a:r>
              <a:rPr lang="en-US" altLang="zh-TW" sz="3600" dirty="0" smtClean="0">
                <a:latin typeface="Bernard MT Condensed" pitchFamily="18" charset="0"/>
              </a:rPr>
              <a:t>THE WAR BRIDE ACT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14876" y="3857628"/>
            <a:ext cx="4429124" cy="1928826"/>
          </a:xfrm>
        </p:spPr>
        <p:txBody>
          <a:bodyPr>
            <a:noAutofit/>
          </a:bodyPr>
          <a:lstStyle/>
          <a:p>
            <a:pPr algn="r"/>
            <a:r>
              <a:rPr lang="en-US" altLang="zh-TW" sz="2000" b="1" dirty="0" smtClean="0">
                <a:latin typeface="Bernard MT Condensed" pitchFamily="18" charset="0"/>
              </a:rPr>
              <a:t>MADAME BUTTERFLY</a:t>
            </a:r>
          </a:p>
          <a:p>
            <a:pPr algn="r"/>
            <a:r>
              <a:rPr lang="en-US" altLang="zh-TW" sz="2000" b="1" dirty="0" smtClean="0">
                <a:latin typeface="Bernard MT Condensed" pitchFamily="18" charset="0"/>
              </a:rPr>
              <a:t>MISS SAIGON</a:t>
            </a:r>
          </a:p>
          <a:p>
            <a:pPr algn="r"/>
            <a:r>
              <a:rPr lang="en-US" altLang="zh-TW" sz="2000" b="1" dirty="0" smtClean="0">
                <a:latin typeface="Bernard MT Condensed" pitchFamily="18" charset="0"/>
              </a:rPr>
              <a:t>SUZIE</a:t>
            </a:r>
            <a:r>
              <a:rPr lang="zh-TW" altLang="en-US" sz="2000" b="1" dirty="0" smtClean="0">
                <a:latin typeface="Bernard MT Condensed" pitchFamily="18" charset="0"/>
              </a:rPr>
              <a:t> </a:t>
            </a:r>
            <a:r>
              <a:rPr lang="en-US" altLang="zh-TW" sz="2000" b="1" dirty="0" smtClean="0">
                <a:latin typeface="Bernard MT Condensed" pitchFamily="18" charset="0"/>
              </a:rPr>
              <a:t>WONG</a:t>
            </a:r>
          </a:p>
          <a:p>
            <a:pPr algn="r"/>
            <a:r>
              <a:rPr lang="en-US" altLang="zh-TW" sz="2000" b="1" dirty="0" smtClean="0">
                <a:latin typeface="Bernard MT Condensed" pitchFamily="18" charset="0"/>
              </a:rPr>
              <a:t>MODEL MINORITY</a:t>
            </a:r>
          </a:p>
          <a:p>
            <a:pPr algn="r"/>
            <a:r>
              <a:rPr lang="en-US" altLang="zh-TW" sz="2000" b="1" dirty="0" smtClean="0">
                <a:latin typeface="Bernard MT Condensed" pitchFamily="18" charset="0"/>
              </a:rPr>
              <a:t>GLASS CEILING/BAMBOO CEILING</a:t>
            </a:r>
            <a:endParaRPr lang="zh-TW" altLang="en-US" sz="2000" b="1" dirty="0">
              <a:latin typeface="Bernard MT Condensed" pitchFamily="18" charset="0"/>
            </a:endParaRPr>
          </a:p>
        </p:txBody>
      </p:sp>
      <p:pic>
        <p:nvPicPr>
          <p:cNvPr id="33796" name="Picture 4" descr="http://t0.gstatic.com/images?q=tbn:ANd9GcTBG1vsLHBMiionQG6XGbUNnv50TueNO-E8COKzU_xCswgq1wc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015" b="10015"/>
          <a:stretch>
            <a:fillRect/>
          </a:stretch>
        </p:blipFill>
        <p:spPr bwMode="auto">
          <a:xfrm rot="878907">
            <a:off x="679002" y="767345"/>
            <a:ext cx="4206240" cy="4480755"/>
          </a:xfrm>
          <a:prstGeom prst="rect">
            <a:avLst/>
          </a:prstGeom>
          <a:noFill/>
        </p:spPr>
      </p:pic>
      <p:sp>
        <p:nvSpPr>
          <p:cNvPr id="33798" name="AutoShape 6" descr="data:image/jpg;base64,/9j/4AAQSkZJRgABAQAAAQABAAD/2wCEAAkGBhQSEBMUExQWFRUVGSAaFRgYGB8fGhgcGBoeGCAXGBgeHCYeGB0lHRgVIy8gIycpLCwsFx4xNTAqNScrLCkBCQoKDgwOGg8PGiwkHCQsLDI1LykpLyosNDAsLCw1LS0sLjU0KSwsNSwsKiw1LCwsLCksLCwpKiwsKSksLCksNv/AABEIAIAAYAMBIgACEQEDEQH/xAAcAAACAgMBAQAAAAAAAAAAAAAHCAUGAgMEAQD/xABHEAACAAQEAwQECgcFCQAAAAABAgADBBEFEiExBgdBEyJRYXGBkbIlMjVSVHJzocHSFCNikqKx0RckQkTCFRYzNFOCs+Hw/8QAGQEAAgMBAAAAAAAAAAAAAAAAAgMAAQQF/8QALhEAAgIBAwIDBgcBAAAAAAAAAAECEQMEITESUSIyQRMjcZGhsQVCYYHB4fAU/9oADAMBAAIRAxEAPwAy4risumkvOnMEloLuxvYC9umu5EVyXzawtiAKtCTsMr/kjzm58i1v2Y99YU6IQbafzRw1LZ6pVvtmRxf0Ap5xpHNzCvpkv2P+WFSM4nck+k3jAiIWNj/a1hf02V/F+WPf7WcL+mSv4vywptoyURdFDdSeYuHuLrVSiD1ufyx10nGFLNv2c0PY2ORWax8DZdDC1YELUec7ANc+i8SE3iKoqaaio8M7ZDKllp6yiUvM3LFwQW/xHU2u0C2luwkrGAPHVF9Il6b7/wBIxbj6hH+Zl/f/AEgCyK2oM1pNcjipADl3IuyEAAEDS41ObrfXbXsaQIvklBrbmHQDeql/xfliYwrFpVTLEyS4dCSAw2JBsd/OF0m014NHKqVlwyUP2n98xCj7m18i1v2Y99YEFDwNRvTySZb53RLsJjbzJTvfLtoV2gv82vkWt+zHvrARnYPXdlSmnnsUeUhIZ1BRhKc2tl0XIHA3gkBI+ouCadpdGXUhnZe1AmEkq8gzgTpZSbKQF2DC+u3bUcOSap2eYjBRSyRKPafFYUvaZQLXcgBdTpYHqY46PAq79Uj1gllJmRRvl7OTnDA9e4bW8D6o0UlDirBHSeCZ+QAZ12KMqFgVsAUVh6NDFgb9yQTgijMm+SYH7Md7tNMxoxU5stvnXFr/ANIheL+GJNNTSJiKUmFikxS+bUIranYNrqF018omsNwueafNMrSWKzrCW6MlpNLlHesb3TKptsPOK9xNT16SkWsfMmciWCykkqoBdbC5XKQM2x03iFq75O7hyjE2gMsmwYsLjcaxeuW3DxpEbM5W5zlgli6jSxvclfMeYj7lpykEnJVVqhpnxpMk6qnXNMGzNsQuw3Nza1r4mw1mbtJRtM8C5VG1G5HxTv3gNRob6Rk1GN5Y9KZsxeF2yo8WUst6zODndVy5idhctlFtLDNHAJF7RZcY4LmVVP21G5k1AHflP8V2GpBuLo+u+x6gXvAdmcXVasVYgFSQQUFwRoQfDW8NhDoio9hcnbsvNRT7aQW+XC2w6V6W98wsr8YVXVx+6IY3k/VNMwindzdiXv8AvmDBZt5tfItb9mPfWAhRcyJKS6dOymkoqrMN12WU8u6a6m731ttBv5s/Itb9mPfWFNMWnQDVhBncxpJnB+ymWE0vut8rSOxPXcEX8I+ouYspFpLpOPYZAVzDJZFZbgX1Y5l3taxtA/UR60XbJ0otWCcXy5NMkpkclVqBcWt/eJeQdeh3/GJPApQxauoZHeCSpCpNzEaiVdmy2PUWA/8AUUCLvyfnOuLU5VSb5g9uiFTcm+wGkUwopWMs8u6xHSaMzFBa4G4GxOm58PREqPDxjCaDbTfp/wDemFmhM5cKpUl50QWs9z5lgDf0/wBIAvOXhU01bMnoLSpxzadHYEsttxcgm/n5QcsJqrNMDsC5K72F+4vToL3030in88JQGFG9sxnIRYWudR7bRUZWVONC7vMuBDS8mB8C0v8A3++0K4EuIafk6tsFpR5N77Q1iWd3MilEzC6mWTYOFUnwzTFF/VeFhHC/dBM1Bmyi3XvqrD2ZrGGb5nOq4TVFxmUKpYeIExbjcbi/WAAccwtpdjTOCLAWUX1vc/HsfX5RREV2Vw+xzZXQ5XZDvuvXbbURnN4fe3Qe3+kSmBspDlAVQzGKr4AkWG51sB1iaaXpFpbXZG6KaOHm+cvsb8sWzllgZOLykVzZELvbQkZRdfMXPsEanTWI+nx96LEUny9SgGYfOUizKfSvXpoekC9mXEaCTJCDT2kxskm4v46j0dI58Oq1my0cDR1VhfwYXsfA2OsdhG8CMsh6vApZJYd07m2xPiYhuKcFNXhlTTuO8qlpR80GZbeehX1xYWrl7VE0ImKxU+JlkXHsJ/ditcz8amUeGzWljvTD2Yb5ucEX9Nrj0mAhCCbcVuw5XS6haWYCGm5Qn4GpPqt77QqM1rmGu5Q/ItH9U++0PM7ZlzaPwLW/Zj31hfnrFMmZ3SARf/llAGYad63gFsfSRDA82R8C1v2Y99YB8yXM7M/q5JBUg/3voqFR3L72IsLdLdTEIiJ4b/4IJ+cfw/rE6Jy23ED9K6ZlChmCgkgAkb28/IQVeXvA4q6Fp82o1YsADMfu5b6sQ3d369NYXPI4K6sOMFN8kMZy33EV3HaVnrJaKO86oq+ZY5R95ER+Kz2E51Wa7KrEKxY6gG194nuW1E1Ti1GrEtlcMb62WXd/5iD3e4PGwz2H0gly0T5oCj0KLD+UbJ0zKLnbUn1C/wCEbEiO4hn5Kae3hLIHpbu/jAN0rGxXVJLuVL9LtRUc/XNKm6m2hDFgwB6x380XlnB6rPa2UZPr5hltGuqoPgYAC5VRMt6HzH7rxSOZmO58HkS927UA+aqhIP3j2Rmwy6ZKL9UvobNRFTg5L8smv2fH1Ana5hsuUy2waj+offaFQQ2N4bDlQb4NRfUPvtG05jPua/yNW/Z/6lhfHmOVP6wEAMR+qlk9NSc17Wsb23hgubPyLW/Z/wCtYXqXPl9n8WzAW+NJvoMx7uS9+nQ9IiIjh4RwhKmY8twTdO6QdVYEG/hawN76bRcOH8aWh7VF0RyVYbnS4zWvqbaXMVngTGDIqCCyLLKkvnawNth5new66wTUwikMiWRYJcspZrlmYAG1m7xNgLQuUknU1a/39DlkjGHh8xScA4YSfVmYMvZyUaZMB6siXAt1u9tIkuQVMGxGY53lyGI9LFV/kxi4fo9JQ0tU5TUyzYX62IGXwPe+4wCsOxGZJmCZLdkcG4ZTYj2fyi4zWRdS4Kk1ew41LNDICNj+Gn4RXuO6nLSlersB6h3j7sa+W3E/6fRCcQFfMQ4G2YAAkeFzrbpHBxfU9pVyJA6Fc3pmMDb1Kv8AFCNTKsb/AF2+Zp0cerMn23+RZpFFemEs/wDTCn920Busw/t6ObTsO+t2TymSr6etS6+yDiBaBHi57KsqLaZJuYeV9b/eIRq/d9E16M06Be1WTG/VWAudvDXco/kWi+offaFo4zw4SK6cqiyFs8sfsP31t5ANb1QyvJ9r4JR/Vb7naOgnatHJkqdM3c1Evg9YBuZdh62WADJ4cqzL0msWI1W4tqtwL5tiAutoYDmkPgis3+INt/jrtALq8UpwSFSrIGazAzATfY3zXIAAtfYRZSKJV05lu6OO8jFTY6Ag2PpjZS4i8sgrMdcputuh8QL2v5xjWt2k5ylyGdit7lrEki/Um0EDAeR1XUSkmTJsuQHAORlczBf5yhQAfInrF33Ik3wUY4rMKurTptn+MDqCd7m7fyjzDcJee4SSrzHOyqhJ/hvYQcuF+UdLQTRPqJwnMoNg6KssE9SrFrkdNfVEljXHKoGk0CqzEd6Yuip9UDRm+4ecJyZseNb0acWlyZX4UR/AEj/Y1NPSqnyWYnN2SNd1YLrLOlidtB4kxnwrPapxBJkwd4lpreWlgPYQPVFJVstzNcaG5F73bxY7m19td4J3L3AGlK9RM0aaBkU7qm4LeBbQ26COepy1GSKrZbnYnhx6PBJ34pKi6neA9xK3wjVKerH+QMF5mtqTYDcnaBJxdZsTmmX3syg6A7lR0teHa5XjMf4S/fP4fyge8YyTNlJM/wAUk5GP7JJK39DXF/2wOkHnk4PgSj+q3/kaArVlRNdZlzKmgq9t1vqHHmDr6oPHLnDv0fDZEnNnMvMpYAjUOwIsdRY3Hqg9LPqhXYH8Sw+zy9S9fub+O5Kvh89XbIjBQzXtlBmLc36W8ekDvEmp0M+hMkzFl5rzFPekKQWExptxdVW1wxN/EbEtYlh0uolPKmqHluLMp2I8DaIebwJSNK7JpQMs7pnmWNtrjPrbTfwjWcwVLDsVeROWdKISYhupUWym1tNfM+2J5uYU8jvTJ7HracQPZaGIl8s8OFrUqC2gsX09He8o3Dl9Q/R09rfmhcsalyaMeoePyi1TeJnYEtLmnzMxvTrddY0f7wTstkUhT5t+FvP2Qzf9nlB9GTp1boLD/F0GkeJy7oBtTSx10zD/AFQv/nh2GvXZXzL7CrTJ0x7XJHkARvt6b6xYcH4yxCQoWVUzsq7KwzAeXeBsPK8MUvL6gAA/Rpdha2+ltuvSNg4Goh/l0/i6aeMM6K4F+3T8yv4gL/tHxGoUyS6G/US1Dbgaed7ecc0mXVMe2E184UkvmOe1gDdhqd138YPS8v6AG4pZQPjbX23jMcDUX0eXtbrt4b7QLxN8sNalR8ioXCroKhiqhs4I0CnQ2uPK+oPshguV4b/ZVMHvmAYNc3Nw7A3PjHceCaP6On3+fn5n2nxiUw/D5ciWJcpQiLso2Fzc/eTBQxqHAvNqJZl4j//Z"/>
          <p:cNvSpPr>
            <a:spLocks noChangeAspect="1" noChangeArrowheads="1"/>
          </p:cNvSpPr>
          <p:nvPr/>
        </p:nvSpPr>
        <p:spPr bwMode="auto">
          <a:xfrm>
            <a:off x="63500" y="-590550"/>
            <a:ext cx="90487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800" name="AutoShape 8" descr="data:image/jpg;base64,/9j/4AAQSkZJRgABAQAAAQABAAD/2wCEAAkGBhQSEBMUExQWFRUVGSAaFRgYGB8fGhgcGBoeGCAXGBgeHCYeGB0lHRgVIy8gIycpLCwsFx4xNTAqNScrLCkBCQoKDgwOGg8PGiwkHCQsLDI1LykpLyosNDAsLCw1LS0sLjU0KSwsNSwsKiw1LCwsLCksLCwpKiwsKSksLCksNv/AABEIAIAAYAMBIgACEQEDEQH/xAAcAAACAgMBAQAAAAAAAAAAAAAHCAUGAgMEAQD/xABHEAACAAQEAwQECgcFCQAAAAABAgADBBEFEiExBgdBEyJRYXGBkbIlMjVSVHJzocHSFCNikqKx0RckQkTCFRYzNFOCs+Hw/8QAGQEAAgMBAAAAAAAAAAAAAAAAAgMAAQQF/8QALhEAAgIBAwIDBgcBAAAAAAAAAAECEQMEITESUSIyQRMjcZGhsQVCYYHB4fAU/9oADAMBAAIRAxEAPwAy4risumkvOnMEloLuxvYC9umu5EVyXzawtiAKtCTsMr/kjzm58i1v2Y99YU6IQbafzRw1LZ6pVvtmRxf0Ap5xpHNzCvpkv2P+WFSM4nck+k3jAiIWNj/a1hf02V/F+WPf7WcL+mSv4vywptoyURdFDdSeYuHuLrVSiD1ufyx10nGFLNv2c0PY2ORWax8DZdDC1YELUec7ANc+i8SE3iKoqaaio8M7ZDKllp6yiUvM3LFwQW/xHU2u0C2luwkrGAPHVF9Il6b7/wBIxbj6hH+Zl/f/AEgCyK2oM1pNcjipADl3IuyEAAEDS41ObrfXbXsaQIvklBrbmHQDeql/xfliYwrFpVTLEyS4dCSAw2JBsd/OF0m014NHKqVlwyUP2n98xCj7m18i1v2Y99YEFDwNRvTySZb53RLsJjbzJTvfLtoV2gv82vkWt+zHvrARnYPXdlSmnnsUeUhIZ1BRhKc2tl0XIHA3gkBI+ouCadpdGXUhnZe1AmEkq8gzgTpZSbKQF2DC+u3bUcOSap2eYjBRSyRKPafFYUvaZQLXcgBdTpYHqY46PAq79Uj1gllJmRRvl7OTnDA9e4bW8D6o0UlDirBHSeCZ+QAZ12KMqFgVsAUVh6NDFgb9yQTgijMm+SYH7Md7tNMxoxU5stvnXFr/ANIheL+GJNNTSJiKUmFikxS+bUIranYNrqF018omsNwueafNMrSWKzrCW6MlpNLlHesb3TKptsPOK9xNT16SkWsfMmciWCykkqoBdbC5XKQM2x03iFq75O7hyjE2gMsmwYsLjcaxeuW3DxpEbM5W5zlgli6jSxvclfMeYj7lpykEnJVVqhpnxpMk6qnXNMGzNsQuw3Nza1r4mw1mbtJRtM8C5VG1G5HxTv3gNRob6Rk1GN5Y9KZsxeF2yo8WUst6zODndVy5idhctlFtLDNHAJF7RZcY4LmVVP21G5k1AHflP8V2GpBuLo+u+x6gXvAdmcXVasVYgFSQQUFwRoQfDW8NhDoio9hcnbsvNRT7aQW+XC2w6V6W98wsr8YVXVx+6IY3k/VNMwindzdiXv8AvmDBZt5tfItb9mPfWAhRcyJKS6dOymkoqrMN12WU8u6a6m731ttBv5s/Itb9mPfWFNMWnQDVhBncxpJnB+ymWE0vut8rSOxPXcEX8I+ouYspFpLpOPYZAVzDJZFZbgX1Y5l3taxtA/UR60XbJ0otWCcXy5NMkpkclVqBcWt/eJeQdeh3/GJPApQxauoZHeCSpCpNzEaiVdmy2PUWA/8AUUCLvyfnOuLU5VSb5g9uiFTcm+wGkUwopWMs8u6xHSaMzFBa4G4GxOm58PREqPDxjCaDbTfp/wDemFmhM5cKpUl50QWs9z5lgDf0/wBIAvOXhU01bMnoLSpxzadHYEsttxcgm/n5QcsJqrNMDsC5K72F+4vToL3030in88JQGFG9sxnIRYWudR7bRUZWVONC7vMuBDS8mB8C0v8A3++0K4EuIafk6tsFpR5N77Q1iWd3MilEzC6mWTYOFUnwzTFF/VeFhHC/dBM1Bmyi3XvqrD2ZrGGb5nOq4TVFxmUKpYeIExbjcbi/WAAccwtpdjTOCLAWUX1vc/HsfX5RREV2Vw+xzZXQ5XZDvuvXbbURnN4fe3Qe3+kSmBspDlAVQzGKr4AkWG51sB1iaaXpFpbXZG6KaOHm+cvsb8sWzllgZOLykVzZELvbQkZRdfMXPsEanTWI+nx96LEUny9SgGYfOUizKfSvXpoekC9mXEaCTJCDT2kxskm4v46j0dI58Oq1my0cDR1VhfwYXsfA2OsdhG8CMsh6vApZJYd07m2xPiYhuKcFNXhlTTuO8qlpR80GZbeehX1xYWrl7VE0ImKxU+JlkXHsJ/ditcz8amUeGzWljvTD2Yb5ucEX9Nrj0mAhCCbcVuw5XS6haWYCGm5Qn4GpPqt77QqM1rmGu5Q/ItH9U++0PM7ZlzaPwLW/Zj31hfnrFMmZ3SARf/llAGYad63gFsfSRDA82R8C1v2Y99YB8yXM7M/q5JBUg/3voqFR3L72IsLdLdTEIiJ4b/4IJ+cfw/rE6Jy23ED9K6ZlChmCgkgAkb28/IQVeXvA4q6Fp82o1YsADMfu5b6sQ3d369NYXPI4K6sOMFN8kMZy33EV3HaVnrJaKO86oq+ZY5R95ER+Kz2E51Wa7KrEKxY6gG194nuW1E1Ti1GrEtlcMb62WXd/5iD3e4PGwz2H0gly0T5oCj0KLD+UbJ0zKLnbUn1C/wCEbEiO4hn5Kae3hLIHpbu/jAN0rGxXVJLuVL9LtRUc/XNKm6m2hDFgwB6x380XlnB6rPa2UZPr5hltGuqoPgYAC5VRMt6HzH7rxSOZmO58HkS927UA+aqhIP3j2Rmwy6ZKL9UvobNRFTg5L8smv2fH1Ana5hsuUy2waj+offaFQQ2N4bDlQb4NRfUPvtG05jPua/yNW/Z/6lhfHmOVP6wEAMR+qlk9NSc17Wsb23hgubPyLW/Z/wCtYXqXPl9n8WzAW+NJvoMx7uS9+nQ9IiIjh4RwhKmY8twTdO6QdVYEG/hawN76bRcOH8aWh7VF0RyVYbnS4zWvqbaXMVngTGDIqCCyLLKkvnawNth5new66wTUwikMiWRYJcspZrlmYAG1m7xNgLQuUknU1a/39DlkjGHh8xScA4YSfVmYMvZyUaZMB6siXAt1u9tIkuQVMGxGY53lyGI9LFV/kxi4fo9JQ0tU5TUyzYX62IGXwPe+4wCsOxGZJmCZLdkcG4ZTYj2fyi4zWRdS4Kk1ew41LNDICNj+Gn4RXuO6nLSlersB6h3j7sa+W3E/6fRCcQFfMQ4G2YAAkeFzrbpHBxfU9pVyJA6Fc3pmMDb1Kv8AFCNTKsb/AF2+Zp0cerMn23+RZpFFemEs/wDTCn920Busw/t6ObTsO+t2TymSr6etS6+yDiBaBHi57KsqLaZJuYeV9b/eIRq/d9E16M06Be1WTG/VWAudvDXco/kWi+offaFo4zw4SK6cqiyFs8sfsP31t5ANb1QyvJ9r4JR/Vb7naOgnatHJkqdM3c1Evg9YBuZdh62WADJ4cqzL0msWI1W4tqtwL5tiAutoYDmkPgis3+INt/jrtALq8UpwSFSrIGazAzATfY3zXIAAtfYRZSKJV05lu6OO8jFTY6Ag2PpjZS4i8sgrMdcputuh8QL2v5xjWt2k5ylyGdit7lrEki/Um0EDAeR1XUSkmTJsuQHAORlczBf5yhQAfInrF33Ik3wUY4rMKurTptn+MDqCd7m7fyjzDcJee4SSrzHOyqhJ/hvYQcuF+UdLQTRPqJwnMoNg6KssE9SrFrkdNfVEljXHKoGk0CqzEd6Yuip9UDRm+4ecJyZseNb0acWlyZX4UR/AEj/Y1NPSqnyWYnN2SNd1YLrLOlidtB4kxnwrPapxBJkwd4lpreWlgPYQPVFJVstzNcaG5F73bxY7m19td4J3L3AGlK9RM0aaBkU7qm4LeBbQ26COepy1GSKrZbnYnhx6PBJ34pKi6neA9xK3wjVKerH+QMF5mtqTYDcnaBJxdZsTmmX3syg6A7lR0teHa5XjMf4S/fP4fyge8YyTNlJM/wAUk5GP7JJK39DXF/2wOkHnk4PgSj+q3/kaArVlRNdZlzKmgq9t1vqHHmDr6oPHLnDv0fDZEnNnMvMpYAjUOwIsdRY3Hqg9LPqhXYH8Sw+zy9S9fub+O5Kvh89XbIjBQzXtlBmLc36W8ekDvEmp0M+hMkzFl5rzFPekKQWExptxdVW1wxN/EbEtYlh0uolPKmqHluLMp2I8DaIebwJSNK7JpQMs7pnmWNtrjPrbTfwjWcwVLDsVeROWdKISYhupUWym1tNfM+2J5uYU8jvTJ7HracQPZaGIl8s8OFrUqC2gsX09He8o3Dl9Q/R09rfmhcsalyaMeoePyi1TeJnYEtLmnzMxvTrddY0f7wTstkUhT5t+FvP2Qzf9nlB9GTp1boLD/F0GkeJy7oBtTSx10zD/AFQv/nh2GvXZXzL7CrTJ0x7XJHkARvt6b6xYcH4yxCQoWVUzsq7KwzAeXeBsPK8MUvL6gAA/Rpdha2+ltuvSNg4Goh/l0/i6aeMM6K4F+3T8yv4gL/tHxGoUyS6G/US1Dbgaed7ecc0mXVMe2E184UkvmOe1gDdhqd138YPS8v6AG4pZQPjbX23jMcDUX0eXtbrt4b7QLxN8sNalR8ioXCroKhiqhs4I0CnQ2uPK+oPshguV4b/ZVMHvmAYNc3Nw7A3PjHceCaP6On3+fn5n2nxiUw/D5ciWJcpQiLso2Fzc/eTBQxqHAvNqJZl4j//Z"/>
          <p:cNvSpPr>
            <a:spLocks noChangeAspect="1" noChangeArrowheads="1"/>
          </p:cNvSpPr>
          <p:nvPr/>
        </p:nvSpPr>
        <p:spPr bwMode="auto">
          <a:xfrm>
            <a:off x="63500" y="-590550"/>
            <a:ext cx="904875" cy="1209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3802" name="Picture 10" descr="http://www.kievglam.com/wp-content/uploads/2010/11/madamaButter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578647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4000496" cy="428628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US’s Earliest Female Chinese-Heritage  Medical Students and Doctors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/>
            </a:r>
            <a:b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</a:b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*</a:t>
            </a:r>
            <a:r>
              <a:rPr lang="zh-TW" altLang="en-US" sz="40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金雅妹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1864-1934</a:t>
            </a:r>
            <a:b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</a:b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*</a:t>
            </a:r>
            <a:r>
              <a:rPr lang="zh-TW" altLang="en-US" sz="40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許金訇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1866-1926</a:t>
            </a:r>
            <a:b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</a:b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*</a:t>
            </a:r>
            <a:r>
              <a:rPr lang="zh-TW" altLang="en-US" sz="40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康愛德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1873-1931</a:t>
            </a:r>
            <a:b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</a:b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*</a:t>
            </a:r>
            <a:r>
              <a:rPr lang="zh-TW" altLang="en-US" sz="40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</a:rPr>
              <a:t>石美玉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Bauhaus 93" pitchFamily="82" charset="0"/>
              </a:rPr>
              <a:t>1873-1954</a:t>
            </a:r>
            <a:endParaRPr lang="zh-TW" altLang="en-US" sz="2400" dirty="0">
              <a:solidFill>
                <a:schemeClr val="tx1">
                  <a:lumMod val="9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412" b="18412"/>
          <a:stretch>
            <a:fillRect/>
          </a:stretch>
        </p:blipFill>
        <p:spPr bwMode="auto">
          <a:xfrm>
            <a:off x="663682" y="1041002"/>
            <a:ext cx="4206240" cy="453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572008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572008"/>
            <a:ext cx="1143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572008"/>
            <a:ext cx="12430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072462" cy="1428760"/>
          </a:xfrm>
        </p:spPr>
        <p:txBody>
          <a:bodyPr>
            <a:normAutofit fontScale="90000"/>
          </a:bodyPr>
          <a:lstStyle/>
          <a:p>
            <a:r>
              <a:rPr lang="en-US" altLang="zh-TW" sz="6700" dirty="0" smtClean="0">
                <a:solidFill>
                  <a:schemeClr val="accent2">
                    <a:lumMod val="75000"/>
                  </a:schemeClr>
                </a:solidFill>
              </a:rPr>
              <a:t>TYE LEUNG SCHULZE</a:t>
            </a:r>
            <a:r>
              <a:rPr lang="zh-TW" altLang="zh-TW" sz="6700" dirty="0" smtClean="0"/>
              <a:t> </a:t>
            </a:r>
            <a:r>
              <a:rPr lang="zh-TW" altLang="zh-TW" sz="5400" dirty="0" smtClean="0"/>
              <a:t>(1888–1972)</a:t>
            </a:r>
            <a:endParaRPr lang="zh-TW" alt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3071810"/>
            <a:ext cx="7239000" cy="3312488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altLang="zh-TW" dirty="0" smtClean="0"/>
          </a:p>
          <a:p>
            <a:pPr algn="r"/>
            <a:r>
              <a:rPr lang="en-US" altLang="zh-TW" b="1" dirty="0" smtClean="0">
                <a:solidFill>
                  <a:srgbClr val="002060"/>
                </a:solidFill>
                <a:latin typeface="Bodoni MT Black" pitchFamily="18" charset="0"/>
              </a:rPr>
              <a:t>FIRST FEMALE CHINESE INTERPRETER &amp; ASISTANT TO THE MATRON AT THE ANGEL ISLAND IMMIGRATION STATION IN 1910</a:t>
            </a:r>
          </a:p>
          <a:p>
            <a:pPr algn="r"/>
            <a:r>
              <a:rPr lang="zh-TW" altLang="zh-TW" b="1" dirty="0" smtClean="0">
                <a:solidFill>
                  <a:srgbClr val="002060"/>
                </a:solidFill>
                <a:latin typeface="Bodoni MT Black" pitchFamily="18" charset="0"/>
              </a:rPr>
              <a:t>National Women's History Month Honoree</a:t>
            </a:r>
            <a:endParaRPr lang="en-US" altLang="zh-TW" b="1" dirty="0" smtClean="0">
              <a:solidFill>
                <a:srgbClr val="002060"/>
              </a:solidFill>
              <a:latin typeface="Bodoni MT Black" pitchFamily="18" charset="0"/>
            </a:endParaRPr>
          </a:p>
          <a:p>
            <a:pPr algn="r"/>
            <a:r>
              <a:rPr lang="en-US" altLang="zh-TW" b="1" dirty="0" smtClean="0">
                <a:solidFill>
                  <a:srgbClr val="002060"/>
                </a:solidFill>
                <a:latin typeface="Bodoni MT Black" pitchFamily="18" charset="0"/>
              </a:rPr>
              <a:t>FIRST VOTING EXPERIENCE ON MAY 19,1912</a:t>
            </a:r>
          </a:p>
          <a:p>
            <a:pPr algn="r"/>
            <a:r>
              <a:rPr lang="en-US" altLang="zh-TW" b="1" dirty="0" smtClean="0">
                <a:solidFill>
                  <a:srgbClr val="002060"/>
                </a:solidFill>
                <a:latin typeface="Bodoni MT Black" pitchFamily="18" charset="0"/>
              </a:rPr>
              <a:t>(Note: Emma </a:t>
            </a:r>
            <a:r>
              <a:rPr lang="en-US" altLang="zh-TW" b="1" dirty="0" err="1" smtClean="0">
                <a:solidFill>
                  <a:srgbClr val="002060"/>
                </a:solidFill>
                <a:latin typeface="Bodoni MT Black" pitchFamily="18" charset="0"/>
              </a:rPr>
              <a:t>Hoo</a:t>
            </a:r>
            <a:r>
              <a:rPr lang="en-US" altLang="zh-TW" b="1" dirty="0" smtClean="0">
                <a:solidFill>
                  <a:srgbClr val="002060"/>
                </a:solidFill>
                <a:latin typeface="Bodoni MT Black" pitchFamily="18" charset="0"/>
              </a:rPr>
              <a:t> Tom &amp; Clara Chan Lee 1911)</a:t>
            </a:r>
          </a:p>
          <a:p>
            <a:pPr algn="r"/>
            <a:r>
              <a:rPr lang="en-US" altLang="zh-TW" b="1" dirty="0" smtClean="0">
                <a:solidFill>
                  <a:srgbClr val="002060"/>
                </a:solidFill>
                <a:latin typeface="Bodoni MT Black" pitchFamily="18" charset="0"/>
              </a:rPr>
              <a:t>LOSS OF JOB (REASON: ROMANTIC RELATION WITH A CAUCASIAN; CA Legal Prohibition of Inter-racial Marriage between Asians and Caucasians: 1906-1948 )</a:t>
            </a:r>
            <a:r>
              <a:rPr lang="en-US" altLang="zh-TW" b="1" dirty="0" smtClean="0">
                <a:solidFill>
                  <a:srgbClr val="002060"/>
                </a:solidFill>
              </a:rPr>
              <a:t/>
            </a:r>
            <a:br>
              <a:rPr lang="en-US" altLang="zh-TW" b="1" dirty="0" smtClean="0">
                <a:solidFill>
                  <a:srgbClr val="002060"/>
                </a:solidFill>
              </a:rPr>
            </a:br>
            <a:endParaRPr lang="en-US" altLang="zh-TW" b="1" dirty="0" smtClean="0">
              <a:solidFill>
                <a:srgbClr val="002060"/>
              </a:solidFill>
            </a:endParaRPr>
          </a:p>
          <a:p>
            <a:pPr algn="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142852"/>
            <a:ext cx="5214942" cy="1357322"/>
          </a:xfrm>
        </p:spPr>
        <p:txBody>
          <a:bodyPr>
            <a:noAutofit/>
          </a:bodyPr>
          <a:lstStyle/>
          <a:p>
            <a:pPr algn="r"/>
            <a:r>
              <a:rPr lang="en-US" altLang="zh-TW" sz="3600" dirty="0" smtClean="0">
                <a:latin typeface="Bernard MT Condensed" pitchFamily="18" charset="0"/>
              </a:rPr>
              <a:t>EARLIEST FEMALE CHINESE-HERITAGE AVIATORS</a:t>
            </a:r>
            <a:endParaRPr lang="zh-TW" altLang="en-US" sz="3600" dirty="0">
              <a:latin typeface="Bernard MT Condensed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1785926"/>
            <a:ext cx="3429000" cy="435771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zh-TW" altLang="en-US" sz="4600" b="1" dirty="0" smtClean="0"/>
              <a:t>張瑞芬 </a:t>
            </a:r>
            <a:endParaRPr lang="en-US" altLang="zh-TW" sz="4600" b="1" dirty="0" smtClean="0"/>
          </a:p>
          <a:p>
            <a:pPr algn="r"/>
            <a:r>
              <a:rPr lang="en-US" altLang="zh-TW" sz="4600" b="1" dirty="0" smtClean="0"/>
              <a:t>Katherine Sui Fun Cheung 1904-2003</a:t>
            </a:r>
          </a:p>
          <a:p>
            <a:pPr algn="r"/>
            <a:endParaRPr lang="en-US" altLang="zh-TW" sz="4600" b="1" dirty="0" smtClean="0"/>
          </a:p>
          <a:p>
            <a:pPr algn="r"/>
            <a:r>
              <a:rPr lang="zh-TW" altLang="en-US" sz="4600" b="1" dirty="0" smtClean="0"/>
              <a:t>李月英</a:t>
            </a:r>
            <a:endParaRPr lang="en-US" altLang="zh-TW" sz="4600" b="1" dirty="0" smtClean="0"/>
          </a:p>
          <a:p>
            <a:pPr algn="r"/>
            <a:r>
              <a:rPr lang="en-US" altLang="zh-TW" sz="4600" b="1" dirty="0" smtClean="0"/>
              <a:t>Hazel Ying Lee 1912-1944</a:t>
            </a:r>
          </a:p>
          <a:p>
            <a:pPr algn="r"/>
            <a:endParaRPr lang="en-US" altLang="zh-TW" sz="4600" b="1" dirty="0" smtClean="0"/>
          </a:p>
          <a:p>
            <a:pPr algn="r"/>
            <a:r>
              <a:rPr lang="zh-TW" altLang="en-US" sz="4600" b="1" dirty="0" smtClean="0"/>
              <a:t>朱美嬌</a:t>
            </a:r>
            <a:endParaRPr lang="en-US" altLang="zh-TW" sz="4600" b="1" dirty="0" smtClean="0"/>
          </a:p>
          <a:p>
            <a:pPr algn="r"/>
            <a:r>
              <a:rPr lang="en-US" altLang="zh-TW" sz="4600" b="1" dirty="0" smtClean="0"/>
              <a:t>Maggie Gee </a:t>
            </a:r>
          </a:p>
          <a:p>
            <a:pPr algn="r"/>
            <a:r>
              <a:rPr lang="en-US" altLang="zh-TW" sz="4600" b="1" dirty="0" smtClean="0"/>
              <a:t>1923-present</a:t>
            </a:r>
          </a:p>
          <a:p>
            <a:pPr algn="r"/>
            <a:endParaRPr lang="zh-TW" altLang="en-US" dirty="0"/>
          </a:p>
        </p:txBody>
      </p:sp>
      <p:pic>
        <p:nvPicPr>
          <p:cNvPr id="2050" name="Picture 2" descr="http://www.publicartinla.com/Downtown/Chinatown/cheung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720" b="12720"/>
          <a:stretch>
            <a:fillRect/>
          </a:stretch>
        </p:blipFill>
        <p:spPr bwMode="auto">
          <a:xfrm rot="20360350">
            <a:off x="714348" y="928670"/>
            <a:ext cx="4206240" cy="4206240"/>
          </a:xfrm>
          <a:prstGeom prst="rect">
            <a:avLst/>
          </a:prstGeom>
          <a:noFill/>
        </p:spPr>
      </p:pic>
      <p:pic>
        <p:nvPicPr>
          <p:cNvPr id="2054" name="Picture 6" descr="http://youoffendmeyouoffendmyfamily.com/wordpress/wp-content/uploads/2009/09/99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500570"/>
            <a:ext cx="3714776" cy="2181225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504</TotalTime>
  <Words>755</Words>
  <Application>Microsoft Office PowerPoint</Application>
  <PresentationFormat>On-screen Show (4:3)</PresentationFormat>
  <Paragraphs>189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“CHINA MARY”:   FEMALE CHINESE-Heritage PIONEERS AT THE TOP OF US PROFESSION</vt:lpstr>
      <vt:lpstr>CHINA MARY</vt:lpstr>
      <vt:lpstr>    Chinese-Heritage Women Immigrants’ History: </vt:lpstr>
      <vt:lpstr>UNBALANCED RATIO:  THE CHINESE AMERICAN “BACHELOR’S SOCIETY”</vt:lpstr>
      <vt:lpstr>CHANGES OF LEGAL TARGETS:   CHINESE OR ASIAN WOMEN IN THE US</vt:lpstr>
      <vt:lpstr> US MISCONCEPTION ABOUT ASIAN WOMEN TOGETHER WITH  THE WAR BRIDE ACT</vt:lpstr>
      <vt:lpstr>US’s Earliest Female Chinese-Heritage  Medical Students and Doctors *金雅妹1864-1934 *許金訇1866-1926 *康愛德1873-1931 *石美玉1873-1954</vt:lpstr>
      <vt:lpstr>TYE LEUNG SCHULZE (1888–1972)</vt:lpstr>
      <vt:lpstr>EARLIEST FEMALE CHINESE-HERITAGE AVIATORS</vt:lpstr>
      <vt:lpstr>CHINESE FIRST LADY: SPEECH AT THE US CONGRESS in 1943</vt:lpstr>
      <vt:lpstr>CHINESE-HERITAGE WOMEN ON THE US SCREEN</vt:lpstr>
      <vt:lpstr>FIRST FEMALE CHINESE-HERITAGE  WINNER IN US ELECTIONS</vt:lpstr>
      <vt:lpstr>FIRST FEMALE CHINESE-HERITAGE MEMBER OF THE US CABINET</vt:lpstr>
      <vt:lpstr>FIRST FEMALE CHINESE-HERITAGE CHIEF TO THE US FIRST LADY</vt:lpstr>
      <vt:lpstr>FIRST FEMALE CHINESE-HERITAGE MAYOR IN US HISTORY</vt:lpstr>
      <vt:lpstr>US’S FIRST  CHINESE-HERITAGE CONGRESSWOMAN</vt:lpstr>
      <vt:lpstr>US’S First Female CHINESE-HERITAGE PUBLIC SCHOOL TEACHER </vt:lpstr>
      <vt:lpstr>FIRST FEMALE CHINESE-HERITAGE DEPARTMENT CHAIR IN US HIGHER EDUCATION</vt:lpstr>
      <vt:lpstr>DAUGHTER OF THE WORLD’S FIRST FEMALE CHINESE PROFESSOR</vt:lpstr>
      <vt:lpstr>FIRST FEMALE CHINESE-HERITAGE MEMBER ON THE NATIONAL COUNCIL OF THE ART APPOINTED BY US PRESIDENT BUSH</vt:lpstr>
      <vt:lpstr>PRESIDENT OF ACLS (American Council of  Learned Society)</vt:lpstr>
      <vt:lpstr>ASIAN STUDIES HEAD, LIBRARY OF CONGRESS</vt:lpstr>
      <vt:lpstr>Phylis Lan Lin Day IN INDIANAPOLIS</vt:lpstr>
      <vt:lpstr>CREATER oF THE FIRST COLLEGE-LEVEL ASIAN AMERICN STUDIES CLASSES IN THE EAST OF THE US</vt:lpstr>
      <vt:lpstr>Founder &amp; President OF The Society for Chinese American Studies</vt:lpstr>
      <vt:lpstr>CREATER OF THE ASIAN PACIFIC RIM STUDIES IN US ACADEMY</vt:lpstr>
      <vt:lpstr>US’S FIRST FEMALE TAIWAN-HERITAGE ATTORNEY</vt:lpstr>
      <vt:lpstr>DESIGN FOR THE VIETNAMESE VETERAMS MEMORIAL IN WASTHINGTON DC &amp; THE  National Women's Hall of Fame in Seneca Falls</vt:lpstr>
      <vt:lpstr>FEMALE CHINESE-HERITAGE FASHION DESIGNER IN THE US</vt:lpstr>
      <vt:lpstr>US’S QUEEN OF ASIAN CANTERING ENTERPRISE</vt:lpstr>
      <vt:lpstr>WELL-ANTHOLOGIZED FEMALE CHINESE-HERITAGE WRITERS IN THE US</vt:lpstr>
      <vt:lpstr>OTHERS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“CHINA MARY”:  FemALE CHINESE-Heritage Pioneers AT THE TOP OF the US Profession</dc:title>
  <dc:creator>yachenchen</dc:creator>
  <cp:lastModifiedBy>Jan Stepinski</cp:lastModifiedBy>
  <cp:revision>142</cp:revision>
  <dcterms:created xsi:type="dcterms:W3CDTF">2011-10-10T01:27:38Z</dcterms:created>
  <dcterms:modified xsi:type="dcterms:W3CDTF">2011-10-11T16:35:36Z</dcterms:modified>
</cp:coreProperties>
</file>